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8" r:id="rId2"/>
  </p:sldMasterIdLst>
  <p:notesMasterIdLst>
    <p:notesMasterId r:id="rId10"/>
  </p:notesMasterIdLst>
  <p:sldIdLst>
    <p:sldId id="338" r:id="rId3"/>
    <p:sldId id="2677" r:id="rId4"/>
    <p:sldId id="2333" r:id="rId5"/>
    <p:sldId id="2693" r:id="rId6"/>
    <p:sldId id="2690" r:id="rId7"/>
    <p:sldId id="269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17" autoAdjust="0"/>
    <p:restoredTop sz="62470" autoAdjust="0"/>
  </p:normalViewPr>
  <p:slideViewPr>
    <p:cSldViewPr snapToGrid="0">
      <p:cViewPr varScale="1">
        <p:scale>
          <a:sx n="69" d="100"/>
          <a:sy n="69" d="100"/>
        </p:scale>
        <p:origin x="1854" y="66"/>
      </p:cViewPr>
      <p:guideLst/>
    </p:cSldViewPr>
  </p:slideViewPr>
  <p:outlineViewPr>
    <p:cViewPr>
      <p:scale>
        <a:sx n="33" d="100"/>
        <a:sy n="33" d="100"/>
      </p:scale>
      <p:origin x="0" y="-79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2FF78-EC84-471C-AD1C-199585AE60A4}" type="datetimeFigureOut">
              <a:rPr lang="en-US" smtClean="0"/>
              <a:t>11/17/2023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EF482-84D7-4CEF-9547-C21C04852DBD}" type="slidenum">
              <a:rPr lang="en-US" smtClean="0"/>
              <a:t>‹#›</a:t>
            </a:fld>
            <a:endParaRPr lang="en-US" dirty="0"/>
          </a:p>
        </p:txBody>
      </p:sp>
    </p:spTree>
    <p:extLst>
      <p:ext uri="{BB962C8B-B14F-4D97-AF65-F5344CB8AC3E}">
        <p14:creationId xmlns:p14="http://schemas.microsoft.com/office/powerpoint/2010/main" val="214783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46580" rtl="0" eaLnBrk="1" fontAlgn="base" latinLnBrk="0" hangingPunct="1">
              <a:lnSpc>
                <a:spcPct val="100000"/>
              </a:lnSpc>
              <a:spcBef>
                <a:spcPct val="0"/>
              </a:spcBef>
              <a:spcAft>
                <a:spcPct val="0"/>
              </a:spcAft>
              <a:buClrTx/>
              <a:buSzTx/>
              <a:buFontTx/>
              <a:buNone/>
              <a:tabLst/>
              <a:defRPr/>
            </a:pPr>
            <a:fld id="{F4AC1A4D-C1B6-458D-9658-2E5D86FB6CBA}"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4658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0" i="0" dirty="0">
                <a:solidFill>
                  <a:srgbClr val="222222"/>
                </a:solidFill>
                <a:effectLst/>
                <a:latin typeface="Arial" panose="020B0604020202020204" pitchFamily="34" charset="0"/>
              </a:rPr>
              <a:t>SDO’s had unprecedented collaboration on this initiative, each provided standards artefacts designed to be complementary, and highlighting the strengths of each SDO.  CEN and ISO provide specifications that define the data model and IPS content;  HL7 contributed 2 implementation guides designed to assist implementers with both FHIR and CDA implementations.  SNOMED International supplied a free IPS terminology set with accompanying hierarchical ontology.  And IHE supplied profiles designed to further address implementation and allow for rigorous conformance testing.</a:t>
            </a:r>
            <a:endParaRPr lang="en-US" dirty="0"/>
          </a:p>
          <a:p>
            <a:pPr marL="457200" indent="-457200">
              <a:buClr>
                <a:schemeClr val="accent1"/>
              </a:buClr>
            </a:pPr>
            <a:r>
              <a:rPr lang="en-US" dirty="0"/>
              <a:t>A standardized set of basic clinical data</a:t>
            </a:r>
          </a:p>
          <a:p>
            <a:pPr marL="457200" indent="-457200">
              <a:buClr>
                <a:schemeClr val="accent1"/>
              </a:buClr>
            </a:pPr>
            <a:r>
              <a:rPr lang="en-US" dirty="0"/>
              <a:t>Includes most important health and care related facts, such as Medications, Allergies, Problems, Immunizations, Results and Procedures</a:t>
            </a:r>
          </a:p>
          <a:p>
            <a:pPr marL="457200" indent="-457200">
              <a:buClr>
                <a:schemeClr val="accent1"/>
              </a:buClr>
            </a:pPr>
            <a:r>
              <a:rPr lang="en-US" dirty="0"/>
              <a:t>A summarized version of a patient’s clinical data provides health professionals the essential information needed for care</a:t>
            </a:r>
          </a:p>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a:p>
            <a:pPr marL="457200" indent="-457200">
              <a:buClr>
                <a:schemeClr val="accent1"/>
              </a:buClr>
            </a:pPr>
            <a:endParaRPr lang="en-US" dirty="0"/>
          </a:p>
        </p:txBody>
      </p:sp>
      <p:sp>
        <p:nvSpPr>
          <p:cNvPr id="4" name="Slide Number Placeholder 3"/>
          <p:cNvSpPr>
            <a:spLocks noGrp="1"/>
          </p:cNvSpPr>
          <p:nvPr>
            <p:ph type="sldNum" sz="quarter" idx="5"/>
          </p:nvPr>
        </p:nvSpPr>
        <p:spPr/>
        <p:txBody>
          <a:bodyPr/>
          <a:lstStyle/>
          <a:p>
            <a:fld id="{261EF482-84D7-4CEF-9547-C21C04852DBD}" type="slidenum">
              <a:rPr lang="en-US" smtClean="0"/>
              <a:t>2</a:t>
            </a:fld>
            <a:endParaRPr lang="en-US" dirty="0"/>
          </a:p>
        </p:txBody>
      </p:sp>
    </p:spTree>
    <p:extLst>
      <p:ext uri="{BB962C8B-B14F-4D97-AF65-F5344CB8AC3E}">
        <p14:creationId xmlns:p14="http://schemas.microsoft.com/office/powerpoint/2010/main" val="25906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F194C-9619-40B7-9733-83494643E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63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John – it seems to me that there are 3 main paradigms, here: (1) direct push of IPS, (2) query/retrieve of IPS, and (3) query/retrieve of on-demand IPS.</a:t>
            </a:r>
          </a:p>
          <a:p>
            <a:r>
              <a:rPr lang="en-CA" dirty="0"/>
              <a:t>I’ve tried to leverage a graphical language that shows how systems play the roles of actors. </a:t>
            </a:r>
          </a:p>
          <a:p>
            <a:r>
              <a:rPr lang="en-CA" dirty="0"/>
              <a:t>I’m not super-happy that (to be symmetrical) I’ve had to list </a:t>
            </a:r>
            <a:r>
              <a:rPr lang="en-CA" b="1" dirty="0"/>
              <a:t>Document Repository</a:t>
            </a:r>
            <a:r>
              <a:rPr lang="en-CA" dirty="0"/>
              <a:t> twice… or that it really didn’t add anything to the “story” to list </a:t>
            </a:r>
            <a:r>
              <a:rPr lang="en-CA" b="1" dirty="0"/>
              <a:t>Document Registry</a:t>
            </a:r>
            <a:r>
              <a:rPr lang="en-CA" dirty="0"/>
              <a:t>, so I left it off. </a:t>
            </a:r>
          </a:p>
          <a:p>
            <a:r>
              <a:rPr lang="en-CA" dirty="0"/>
              <a:t>But… the graphic should tell a story. It’s a </a:t>
            </a:r>
            <a:r>
              <a:rPr lang="en-CA" b="1" dirty="0"/>
              <a:t>cartoon</a:t>
            </a:r>
            <a:r>
              <a:rPr lang="en-CA" dirty="0"/>
              <a:t>… not an engineering diagram..</a:t>
            </a:r>
          </a:p>
          <a:p>
            <a:r>
              <a:rPr lang="en-CA" dirty="0"/>
              <a:t>I don’t know if you’re planning to record a video, or give the presentation live, or what. But… in my experience… using successive slides that “tell” the story is always a help when there’s a </a:t>
            </a:r>
            <a:r>
              <a:rPr lang="en-CA" b="1" dirty="0"/>
              <a:t>LOT </a:t>
            </a:r>
            <a:r>
              <a:rPr lang="en-CA" dirty="0"/>
              <a:t>of content (as is the case, here).</a:t>
            </a:r>
          </a:p>
          <a:p>
            <a:r>
              <a:rPr lang="en-CA" dirty="0"/>
              <a:t>So… I’ve created a few slides (following) that can be leveraged to progressively tell the story around these workflows. It makes it all </a:t>
            </a:r>
            <a:r>
              <a:rPr lang="en-CA" b="1" i="1" dirty="0"/>
              <a:t>seem </a:t>
            </a:r>
            <a:r>
              <a:rPr lang="en-CA" dirty="0"/>
              <a:t>less busy and confusing…</a:t>
            </a:r>
          </a:p>
        </p:txBody>
      </p:sp>
      <p:sp>
        <p:nvSpPr>
          <p:cNvPr id="4" name="Slide Number Placeholder 3"/>
          <p:cNvSpPr>
            <a:spLocks noGrp="1"/>
          </p:cNvSpPr>
          <p:nvPr>
            <p:ph type="sldNum" sz="quarter" idx="5"/>
          </p:nvPr>
        </p:nvSpPr>
        <p:spPr/>
        <p:txBody>
          <a:bodyPr/>
          <a:lstStyle/>
          <a:p>
            <a:fld id="{261EF482-84D7-4CEF-9547-C21C04852DBD}" type="slidenum">
              <a:rPr lang="en-US" smtClean="0"/>
              <a:t>4</a:t>
            </a:fld>
            <a:endParaRPr lang="en-US"/>
          </a:p>
        </p:txBody>
      </p:sp>
    </p:spTree>
    <p:extLst>
      <p:ext uri="{BB962C8B-B14F-4D97-AF65-F5344CB8AC3E}">
        <p14:creationId xmlns:p14="http://schemas.microsoft.com/office/powerpoint/2010/main" val="410205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Connectathon is about testing both at the Profile level, but also at the overall workflow.</a:t>
            </a:r>
          </a:p>
        </p:txBody>
      </p:sp>
      <p:sp>
        <p:nvSpPr>
          <p:cNvPr id="4" name="Slide Number Placeholder 3"/>
          <p:cNvSpPr>
            <a:spLocks noGrp="1"/>
          </p:cNvSpPr>
          <p:nvPr>
            <p:ph type="sldNum" sz="quarter" idx="5"/>
          </p:nvPr>
        </p:nvSpPr>
        <p:spPr/>
        <p:txBody>
          <a:bodyPr/>
          <a:lstStyle/>
          <a:p>
            <a:fld id="{261EF482-84D7-4CEF-9547-C21C04852DBD}" type="slidenum">
              <a:rPr lang="en-US" smtClean="0"/>
              <a:t>6</a:t>
            </a:fld>
            <a:endParaRPr lang="en-US"/>
          </a:p>
        </p:txBody>
      </p:sp>
    </p:spTree>
    <p:extLst>
      <p:ext uri="{BB962C8B-B14F-4D97-AF65-F5344CB8AC3E}">
        <p14:creationId xmlns:p14="http://schemas.microsoft.com/office/powerpoint/2010/main" val="22030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dirty="0"/>
          </a:p>
        </p:txBody>
      </p:sp>
    </p:spTree>
    <p:extLst>
      <p:ext uri="{BB962C8B-B14F-4D97-AF65-F5344CB8AC3E}">
        <p14:creationId xmlns:p14="http://schemas.microsoft.com/office/powerpoint/2010/main" val="28227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dirty="0"/>
          </a:p>
        </p:txBody>
      </p:sp>
    </p:spTree>
    <p:extLst>
      <p:ext uri="{BB962C8B-B14F-4D97-AF65-F5344CB8AC3E}">
        <p14:creationId xmlns:p14="http://schemas.microsoft.com/office/powerpoint/2010/main" val="287249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dirty="0"/>
          </a:p>
        </p:txBody>
      </p:sp>
    </p:spTree>
    <p:extLst>
      <p:ext uri="{BB962C8B-B14F-4D97-AF65-F5344CB8AC3E}">
        <p14:creationId xmlns:p14="http://schemas.microsoft.com/office/powerpoint/2010/main" val="563889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7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dirty="0"/>
          </a:p>
        </p:txBody>
      </p:sp>
    </p:spTree>
    <p:extLst>
      <p:ext uri="{BB962C8B-B14F-4D97-AF65-F5344CB8AC3E}">
        <p14:creationId xmlns:p14="http://schemas.microsoft.com/office/powerpoint/2010/main" val="222813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88995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403699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87785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269100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779357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359651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dirty="0"/>
          </a:p>
        </p:txBody>
      </p:sp>
    </p:spTree>
    <p:extLst>
      <p:ext uri="{BB962C8B-B14F-4D97-AF65-F5344CB8AC3E}">
        <p14:creationId xmlns:p14="http://schemas.microsoft.com/office/powerpoint/2010/main" val="12325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7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884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dirty="0"/>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960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extLst>
      <p:ext uri="{BB962C8B-B14F-4D97-AF65-F5344CB8AC3E}">
        <p14:creationId xmlns:p14="http://schemas.microsoft.com/office/powerpoint/2010/main" val="2793740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7939C3E-B5AB-4E49-A695-631B6560C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06971" y="6366884"/>
            <a:ext cx="3338286" cy="290286"/>
          </a:xfrm>
          <a:prstGeom prst="rect">
            <a:avLst/>
          </a:prstGeom>
        </p:spPr>
      </p:pic>
      <p:grpSp>
        <p:nvGrpSpPr>
          <p:cNvPr id="8" name="Graphic 4">
            <a:extLst>
              <a:ext uri="{FF2B5EF4-FFF2-40B4-BE49-F238E27FC236}">
                <a16:creationId xmlns:a16="http://schemas.microsoft.com/office/drawing/2014/main" id="{A9D83B11-0DA6-49F0-9208-EACD7017A656}"/>
              </a:ext>
            </a:extLst>
          </p:cNvPr>
          <p:cNvGrpSpPr/>
          <p:nvPr userDrawn="1"/>
        </p:nvGrpSpPr>
        <p:grpSpPr>
          <a:xfrm>
            <a:off x="-4653872" y="-1698171"/>
            <a:ext cx="8979131" cy="8766628"/>
            <a:chOff x="4781592" y="2447357"/>
            <a:chExt cx="231299" cy="225825"/>
          </a:xfrm>
        </p:grpSpPr>
        <p:sp>
          <p:nvSpPr>
            <p:cNvPr id="9" name="Freeform: Shape 8">
              <a:extLst>
                <a:ext uri="{FF2B5EF4-FFF2-40B4-BE49-F238E27FC236}">
                  <a16:creationId xmlns:a16="http://schemas.microsoft.com/office/drawing/2014/main" id="{7562A5B4-B233-4F86-95EC-9DA1D413EE68}"/>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rgbClr val="57A345"/>
            </a:solidFill>
            <a:ln w="9525" cap="flat">
              <a:noFill/>
              <a:prstDash val="solid"/>
              <a:miter/>
            </a:ln>
          </p:spPr>
          <p:txBody>
            <a:bodyPr rtlCol="0" anchor="ctr"/>
            <a:lstStyle/>
            <a:p>
              <a:endParaRPr lang="nl-BE"/>
            </a:p>
          </p:txBody>
        </p:sp>
        <p:sp>
          <p:nvSpPr>
            <p:cNvPr id="10" name="Freeform: Shape 9">
              <a:extLst>
                <a:ext uri="{FF2B5EF4-FFF2-40B4-BE49-F238E27FC236}">
                  <a16:creationId xmlns:a16="http://schemas.microsoft.com/office/drawing/2014/main" id="{9C65C63A-7AB6-42EE-BB73-8033A5602664}"/>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rgbClr val="F28932"/>
            </a:solidFill>
            <a:ln w="9525" cap="flat">
              <a:noFill/>
              <a:prstDash val="solid"/>
              <a:miter/>
            </a:ln>
          </p:spPr>
          <p:txBody>
            <a:bodyPr rtlCol="0" anchor="ctr"/>
            <a:lstStyle/>
            <a:p>
              <a:endParaRPr lang="nl-BE"/>
            </a:p>
          </p:txBody>
        </p:sp>
        <p:sp>
          <p:nvSpPr>
            <p:cNvPr id="11" name="Freeform: Shape 10">
              <a:extLst>
                <a:ext uri="{FF2B5EF4-FFF2-40B4-BE49-F238E27FC236}">
                  <a16:creationId xmlns:a16="http://schemas.microsoft.com/office/drawing/2014/main" id="{24B6E94A-CB29-4F9E-B267-E6527731A67D}"/>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rgbClr val="464FA1"/>
            </a:solidFill>
            <a:ln w="9525" cap="flat">
              <a:noFill/>
              <a:prstDash val="solid"/>
              <a:miter/>
            </a:ln>
          </p:spPr>
          <p:txBody>
            <a:bodyPr rtlCol="0" anchor="ctr"/>
            <a:lstStyle/>
            <a:p>
              <a:endParaRPr lang="nl-BE"/>
            </a:p>
          </p:txBody>
        </p:sp>
        <p:sp>
          <p:nvSpPr>
            <p:cNvPr id="12" name="Freeform: Shape 11">
              <a:extLst>
                <a:ext uri="{FF2B5EF4-FFF2-40B4-BE49-F238E27FC236}">
                  <a16:creationId xmlns:a16="http://schemas.microsoft.com/office/drawing/2014/main" id="{96BBFD08-A75F-4809-BD66-6985009DAF9C}"/>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rgbClr val="57A345"/>
            </a:solidFill>
            <a:ln w="9525"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E5EE0128-91DC-4DCC-8020-E67D05B3F111}"/>
              </a:ext>
            </a:extLst>
          </p:cNvPr>
          <p:cNvSpPr>
            <a:spLocks noGrp="1"/>
          </p:cNvSpPr>
          <p:nvPr>
            <p:ph type="ctrTitle"/>
          </p:nvPr>
        </p:nvSpPr>
        <p:spPr>
          <a:xfrm>
            <a:off x="4747260" y="752569"/>
            <a:ext cx="5920740" cy="2387600"/>
          </a:xfrm>
        </p:spPr>
        <p:txBody>
          <a:bodyPr anchor="b"/>
          <a:lstStyle>
            <a:lvl1pPr algn="l">
              <a:defRPr sz="6000"/>
            </a:lvl1pPr>
          </a:lstStyle>
          <a:p>
            <a:r>
              <a:rPr lang="en-US"/>
              <a:t>Click to edit Master title style</a:t>
            </a:r>
            <a:endParaRPr lang="nl-BE" dirty="0"/>
          </a:p>
        </p:txBody>
      </p:sp>
      <p:sp>
        <p:nvSpPr>
          <p:cNvPr id="3" name="Subtitle 2">
            <a:extLst>
              <a:ext uri="{FF2B5EF4-FFF2-40B4-BE49-F238E27FC236}">
                <a16:creationId xmlns:a16="http://schemas.microsoft.com/office/drawing/2014/main" id="{3EBC808A-A465-4F02-8281-D9EB43465EFF}"/>
              </a:ext>
            </a:extLst>
          </p:cNvPr>
          <p:cNvSpPr>
            <a:spLocks noGrp="1"/>
          </p:cNvSpPr>
          <p:nvPr>
            <p:ph type="subTitle" idx="1"/>
          </p:nvPr>
        </p:nvSpPr>
        <p:spPr>
          <a:xfrm>
            <a:off x="4747260" y="3232244"/>
            <a:ext cx="592074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dirty="0"/>
          </a:p>
        </p:txBody>
      </p:sp>
      <p:cxnSp>
        <p:nvCxnSpPr>
          <p:cNvPr id="13" name="Straight Connector 12">
            <a:extLst>
              <a:ext uri="{FF2B5EF4-FFF2-40B4-BE49-F238E27FC236}">
                <a16:creationId xmlns:a16="http://schemas.microsoft.com/office/drawing/2014/main" id="{C04E5DAB-84D9-4125-853B-5B83C8DE371D}"/>
              </a:ext>
            </a:extLst>
          </p:cNvPr>
          <p:cNvCxnSpPr>
            <a:cxnSpLocks/>
          </p:cNvCxnSpPr>
          <p:nvPr userDrawn="1"/>
        </p:nvCxnSpPr>
        <p:spPr>
          <a:xfrm>
            <a:off x="4747260" y="3151621"/>
            <a:ext cx="692489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8643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4A70-373F-4254-AA42-366F7BB2FC3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5B522CF-73EA-401E-B9DC-B0560BE48B62}"/>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6" name="Slide Number Placeholder 5">
            <a:extLst>
              <a:ext uri="{FF2B5EF4-FFF2-40B4-BE49-F238E27FC236}">
                <a16:creationId xmlns:a16="http://schemas.microsoft.com/office/drawing/2014/main" id="{328D6903-6A54-4057-B1E9-7D35AA7DD7C1}"/>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4503752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0A33-851D-4EDB-B496-F2405A56E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8CBD086-9F6B-4778-B22C-F811A85EE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891748EE-3AB5-4977-BBDA-CC68B8B5CEAC}"/>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43411136"/>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D954-C3FA-4A17-A4EF-2E336D666AC1}"/>
              </a:ext>
            </a:extLst>
          </p:cNvPr>
          <p:cNvSpPr>
            <a:spLocks noGrp="1"/>
          </p:cNvSpPr>
          <p:nvPr>
            <p:ph type="title"/>
          </p:nvPr>
        </p:nvSpPr>
        <p:spPr/>
        <p:txBody>
          <a:bodyPr/>
          <a:lstStyle/>
          <a:p>
            <a:r>
              <a:rPr lang="en-US"/>
              <a:t>Click to edit Master title style</a:t>
            </a:r>
            <a:endParaRPr lang="nl-BE"/>
          </a:p>
        </p:txBody>
      </p:sp>
      <p:sp>
        <p:nvSpPr>
          <p:cNvPr id="5" name="Slide Number Placeholder 4">
            <a:extLst>
              <a:ext uri="{FF2B5EF4-FFF2-40B4-BE49-F238E27FC236}">
                <a16:creationId xmlns:a16="http://schemas.microsoft.com/office/drawing/2014/main" id="{C8A164E1-A42B-4CEA-AB0A-5A64E0E3589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297199063"/>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1B413-12F6-44D1-8EE8-8A356886668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202525009"/>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dirty="0"/>
          </a:p>
        </p:txBody>
      </p:sp>
    </p:spTree>
    <p:extLst>
      <p:ext uri="{BB962C8B-B14F-4D97-AF65-F5344CB8AC3E}">
        <p14:creationId xmlns:p14="http://schemas.microsoft.com/office/powerpoint/2010/main" val="44674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dirty="0"/>
          </a:p>
        </p:txBody>
      </p:sp>
    </p:spTree>
    <p:extLst>
      <p:ext uri="{BB962C8B-B14F-4D97-AF65-F5344CB8AC3E}">
        <p14:creationId xmlns:p14="http://schemas.microsoft.com/office/powerpoint/2010/main" val="34783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dirty="0"/>
          </a:p>
        </p:txBody>
      </p:sp>
    </p:spTree>
    <p:extLst>
      <p:ext uri="{BB962C8B-B14F-4D97-AF65-F5344CB8AC3E}">
        <p14:creationId xmlns:p14="http://schemas.microsoft.com/office/powerpoint/2010/main" val="252984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dirty="0"/>
          </a:p>
        </p:txBody>
      </p:sp>
    </p:spTree>
    <p:extLst>
      <p:ext uri="{BB962C8B-B14F-4D97-AF65-F5344CB8AC3E}">
        <p14:creationId xmlns:p14="http://schemas.microsoft.com/office/powerpoint/2010/main" val="247496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dirty="0"/>
          </a:p>
        </p:txBody>
      </p:sp>
    </p:spTree>
    <p:extLst>
      <p:ext uri="{BB962C8B-B14F-4D97-AF65-F5344CB8AC3E}">
        <p14:creationId xmlns:p14="http://schemas.microsoft.com/office/powerpoint/2010/main" val="221155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dirty="0"/>
          </a:p>
        </p:txBody>
      </p:sp>
    </p:spTree>
    <p:extLst>
      <p:ext uri="{BB962C8B-B14F-4D97-AF65-F5344CB8AC3E}">
        <p14:creationId xmlns:p14="http://schemas.microsoft.com/office/powerpoint/2010/main" val="331599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dirty="0"/>
          </a:p>
        </p:txBody>
      </p:sp>
    </p:spTree>
    <p:extLst>
      <p:ext uri="{BB962C8B-B14F-4D97-AF65-F5344CB8AC3E}">
        <p14:creationId xmlns:p14="http://schemas.microsoft.com/office/powerpoint/2010/main" val="157320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2.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dirty="0"/>
          </a:p>
        </p:txBody>
      </p:sp>
    </p:spTree>
    <p:extLst>
      <p:ext uri="{BB962C8B-B14F-4D97-AF65-F5344CB8AC3E}">
        <p14:creationId xmlns:p14="http://schemas.microsoft.com/office/powerpoint/2010/main" val="34739640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1" name="Graphic 4">
            <a:extLst>
              <a:ext uri="{FF2B5EF4-FFF2-40B4-BE49-F238E27FC236}">
                <a16:creationId xmlns:a16="http://schemas.microsoft.com/office/drawing/2014/main" id="{6FB7B385-195D-4240-BBB9-FC54F67CDAD7}"/>
              </a:ext>
            </a:extLst>
          </p:cNvPr>
          <p:cNvGrpSpPr/>
          <p:nvPr userDrawn="1"/>
        </p:nvGrpSpPr>
        <p:grpSpPr>
          <a:xfrm>
            <a:off x="8126735" y="-798286"/>
            <a:ext cx="8696678" cy="8490858"/>
            <a:chOff x="4781592" y="2447357"/>
            <a:chExt cx="231299" cy="225825"/>
          </a:xfrm>
        </p:grpSpPr>
        <p:sp>
          <p:nvSpPr>
            <p:cNvPr id="22" name="Freeform: Shape 21">
              <a:extLst>
                <a:ext uri="{FF2B5EF4-FFF2-40B4-BE49-F238E27FC236}">
                  <a16:creationId xmlns:a16="http://schemas.microsoft.com/office/drawing/2014/main" id="{ACF02F1C-6ACE-411F-B4A1-B81D2785F59F}"/>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chemeClr val="bg1">
                <a:lumMod val="85000"/>
              </a:schemeClr>
            </a:solidFill>
            <a:ln w="9525" cap="flat">
              <a:noFill/>
              <a:prstDash val="solid"/>
              <a:miter/>
            </a:ln>
          </p:spPr>
          <p:txBody>
            <a:bodyPr rtlCol="0" anchor="ctr"/>
            <a:lstStyle/>
            <a:p>
              <a:endParaRPr lang="nl-BE"/>
            </a:p>
          </p:txBody>
        </p:sp>
        <p:sp>
          <p:nvSpPr>
            <p:cNvPr id="23" name="Freeform: Shape 22">
              <a:extLst>
                <a:ext uri="{FF2B5EF4-FFF2-40B4-BE49-F238E27FC236}">
                  <a16:creationId xmlns:a16="http://schemas.microsoft.com/office/drawing/2014/main" id="{3981132A-94BD-49BA-835C-A734716C5E49}"/>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chemeClr val="bg1">
                <a:lumMod val="95000"/>
              </a:schemeClr>
            </a:solidFill>
            <a:ln w="9525" cap="flat">
              <a:noFill/>
              <a:prstDash val="solid"/>
              <a:miter/>
            </a:ln>
          </p:spPr>
          <p:txBody>
            <a:bodyPr rtlCol="0" anchor="ctr"/>
            <a:lstStyle/>
            <a:p>
              <a:endParaRPr lang="nl-BE"/>
            </a:p>
          </p:txBody>
        </p:sp>
        <p:sp>
          <p:nvSpPr>
            <p:cNvPr id="24" name="Freeform: Shape 23">
              <a:extLst>
                <a:ext uri="{FF2B5EF4-FFF2-40B4-BE49-F238E27FC236}">
                  <a16:creationId xmlns:a16="http://schemas.microsoft.com/office/drawing/2014/main" id="{32174B8E-E2F1-44FC-8262-6BD8AD085CBB}"/>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chemeClr val="bg1">
                <a:lumMod val="75000"/>
              </a:schemeClr>
            </a:solidFill>
            <a:ln w="9525" cap="flat">
              <a:noFill/>
              <a:prstDash val="solid"/>
              <a:miter/>
            </a:ln>
          </p:spPr>
          <p:txBody>
            <a:bodyPr rtlCol="0" anchor="ctr"/>
            <a:lstStyle/>
            <a:p>
              <a:endParaRPr lang="nl-BE"/>
            </a:p>
          </p:txBody>
        </p:sp>
        <p:sp>
          <p:nvSpPr>
            <p:cNvPr id="25" name="Freeform: Shape 24">
              <a:extLst>
                <a:ext uri="{FF2B5EF4-FFF2-40B4-BE49-F238E27FC236}">
                  <a16:creationId xmlns:a16="http://schemas.microsoft.com/office/drawing/2014/main" id="{BB72D274-5B53-48A2-8461-B019BA01EFD2}"/>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chemeClr val="bg1">
                <a:lumMod val="85000"/>
              </a:schemeClr>
            </a:solidFill>
            <a:ln w="9525" cap="flat">
              <a:noFill/>
              <a:prstDash val="solid"/>
              <a:miter/>
            </a:ln>
          </p:spPr>
          <p:txBody>
            <a:bodyPr rtlCol="0" anchor="ctr"/>
            <a:lstStyle/>
            <a:p>
              <a:endParaRPr lang="nl-BE"/>
            </a:p>
          </p:txBody>
        </p:sp>
      </p:grpSp>
      <p:sp>
        <p:nvSpPr>
          <p:cNvPr id="29" name="Rectangle 28">
            <a:extLst>
              <a:ext uri="{FF2B5EF4-FFF2-40B4-BE49-F238E27FC236}">
                <a16:creationId xmlns:a16="http://schemas.microsoft.com/office/drawing/2014/main" id="{2EDAFC4C-59DA-489F-9E77-C14E84DBFBFE}"/>
              </a:ext>
            </a:extLst>
          </p:cNvPr>
          <p:cNvSpPr/>
          <p:nvPr userDrawn="1"/>
        </p:nvSpPr>
        <p:spPr>
          <a:xfrm>
            <a:off x="6357257" y="0"/>
            <a:ext cx="5834743" cy="685798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a:extLst>
              <a:ext uri="{FF2B5EF4-FFF2-40B4-BE49-F238E27FC236}">
                <a16:creationId xmlns:a16="http://schemas.microsoft.com/office/drawing/2014/main" id="{744FC826-357A-4799-910E-39C506968B70}"/>
              </a:ext>
            </a:extLst>
          </p:cNvPr>
          <p:cNvSpPr>
            <a:spLocks noGrp="1"/>
          </p:cNvSpPr>
          <p:nvPr>
            <p:ph type="title"/>
          </p:nvPr>
        </p:nvSpPr>
        <p:spPr>
          <a:xfrm>
            <a:off x="596640" y="154644"/>
            <a:ext cx="11061960" cy="1055685"/>
          </a:xfrm>
          <a:prstGeom prst="rect">
            <a:avLst/>
          </a:prstGeom>
        </p:spPr>
        <p:txBody>
          <a:bodyPr vert="horz" lIns="91440" tIns="45720" rIns="91440" bIns="45720" rtlCol="0" anchor="b">
            <a:normAutofit/>
          </a:body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E89A1E1F-3037-4607-A2CE-528CBE1F376A}"/>
              </a:ext>
            </a:extLst>
          </p:cNvPr>
          <p:cNvSpPr>
            <a:spLocks noGrp="1"/>
          </p:cNvSpPr>
          <p:nvPr>
            <p:ph type="body" idx="1"/>
          </p:nvPr>
        </p:nvSpPr>
        <p:spPr>
          <a:xfrm>
            <a:off x="596640" y="1780066"/>
            <a:ext cx="11061960" cy="38436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9" name="Graphic 8">
            <a:extLst>
              <a:ext uri="{FF2B5EF4-FFF2-40B4-BE49-F238E27FC236}">
                <a16:creationId xmlns:a16="http://schemas.microsoft.com/office/drawing/2014/main" id="{F048427B-0D99-4EEA-A5A3-738D2B299A1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68350" y="6278406"/>
            <a:ext cx="2824734" cy="245629"/>
          </a:xfrm>
          <a:prstGeom prst="rect">
            <a:avLst/>
          </a:prstGeom>
        </p:spPr>
      </p:pic>
      <p:sp>
        <p:nvSpPr>
          <p:cNvPr id="10" name="Slide Number Placeholder 5">
            <a:extLst>
              <a:ext uri="{FF2B5EF4-FFF2-40B4-BE49-F238E27FC236}">
                <a16:creationId xmlns:a16="http://schemas.microsoft.com/office/drawing/2014/main" id="{18B74206-F737-459A-8D59-38AEA5909396}"/>
              </a:ext>
            </a:extLst>
          </p:cNvPr>
          <p:cNvSpPr>
            <a:spLocks noGrp="1"/>
          </p:cNvSpPr>
          <p:nvPr>
            <p:ph type="sldNum" sz="quarter" idx="4"/>
          </p:nvPr>
        </p:nvSpPr>
        <p:spPr>
          <a:xfrm>
            <a:off x="8915400" y="62649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BDB65-48D9-4077-82D0-59C09678B829}" type="slidenum">
              <a:rPr lang="nl-BE" smtClean="0"/>
              <a:t>‹#›</a:t>
            </a:fld>
            <a:endParaRPr lang="nl-BE" dirty="0"/>
          </a:p>
        </p:txBody>
      </p:sp>
      <p:cxnSp>
        <p:nvCxnSpPr>
          <p:cNvPr id="12" name="Straight Connector 11">
            <a:extLst>
              <a:ext uri="{FF2B5EF4-FFF2-40B4-BE49-F238E27FC236}">
                <a16:creationId xmlns:a16="http://schemas.microsoft.com/office/drawing/2014/main" id="{E23ED4C6-286C-4B7D-931D-26516DED78C5}"/>
              </a:ext>
            </a:extLst>
          </p:cNvPr>
          <p:cNvCxnSpPr>
            <a:cxnSpLocks/>
          </p:cNvCxnSpPr>
          <p:nvPr userDrawn="1"/>
        </p:nvCxnSpPr>
        <p:spPr>
          <a:xfrm>
            <a:off x="692150" y="6088380"/>
            <a:ext cx="1098000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AEF3F4-208B-48E7-B21A-48BC4994F930}"/>
              </a:ext>
            </a:extLst>
          </p:cNvPr>
          <p:cNvCxnSpPr>
            <a:cxnSpLocks/>
          </p:cNvCxnSpPr>
          <p:nvPr userDrawn="1"/>
        </p:nvCxnSpPr>
        <p:spPr>
          <a:xfrm>
            <a:off x="692150" y="1340821"/>
            <a:ext cx="10980000" cy="0"/>
          </a:xfrm>
          <a:prstGeom prst="line">
            <a:avLst/>
          </a:prstGeom>
          <a:ln w="25400">
            <a:solidFill>
              <a:srgbClr val="F289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240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hf hdr="0" ftr="0" dt="0"/>
  <p:txStyles>
    <p:titleStyle>
      <a:lvl1pPr algn="l" defTabSz="914400" rtl="0" eaLnBrk="1" latinLnBrk="0" hangingPunct="1">
        <a:lnSpc>
          <a:spcPct val="100000"/>
        </a:lnSpc>
        <a:spcBef>
          <a:spcPct val="0"/>
        </a:spcBef>
        <a:buNone/>
        <a:defRPr sz="3600" kern="1200">
          <a:solidFill>
            <a:srgbClr val="1C3E70"/>
          </a:solidFill>
          <a:latin typeface="Georgia" panose="020405020504050203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lumMod val="50000"/>
              <a:lumOff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hyperlink" Target="https://profiles.ihe.net/ITI/sIPS" TargetMode="External"/><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11" Type="http://schemas.openxmlformats.org/officeDocument/2006/relationships/hyperlink" Target="https://international-patient-summary.net/" TargetMode="External"/><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notesSlide" Target="../notesSlides/notesSlide2.xml"/><Relationship Id="rId9"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jpg"/><Relationship Id="rId5" Type="http://schemas.openxmlformats.org/officeDocument/2006/relationships/hyperlink" Target="https://profiles.ihe.net/ITI/HIE-Whitepaper/index.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profiles.ihe.net/ITI/HIE-Whitepaper/index.html"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international-patient-summary.net/" TargetMode="External"/><Relationship Id="rId5" Type="http://schemas.openxmlformats.org/officeDocument/2006/relationships/hyperlink" Target="https://profiles.ihe.net/ITI/sIPS" TargetMode="External"/><Relationship Id="rId4" Type="http://schemas.openxmlformats.org/officeDocument/2006/relationships/hyperlink" Target="mailto:JohnMoehrke@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a:bodyPr>
          <a:lstStyle/>
          <a:p>
            <a:r>
              <a:rPr lang="en-US" dirty="0">
                <a:solidFill>
                  <a:srgbClr val="000000"/>
                </a:solidFill>
                <a:latin typeface="Arial" charset="0"/>
                <a:cs typeface="Arial" charset="0"/>
              </a:rPr>
              <a:t>Sharing of IPS (sIPS)</a:t>
            </a:r>
            <a:br>
              <a:rPr lang="en-US" dirty="0">
                <a:solidFill>
                  <a:srgbClr val="000000"/>
                </a:solidFill>
                <a:latin typeface="Arial" charset="0"/>
                <a:cs typeface="Arial" charset="0"/>
              </a:rPr>
            </a:br>
            <a:r>
              <a:rPr lang="en-US" sz="2400" dirty="0">
                <a:solidFill>
                  <a:srgbClr val="000000"/>
                </a:solidFill>
                <a:latin typeface="Arial" charset="0"/>
                <a:cs typeface="Arial" charset="0"/>
                <a:hlinkClick r:id="rId5"/>
              </a:rPr>
              <a:t>https://profiles.ihe.net/ITI/sIPS</a:t>
            </a:r>
            <a:r>
              <a:rPr lang="en-US" sz="2400" dirty="0">
                <a:solidFill>
                  <a:srgbClr val="000000"/>
                </a:solidFill>
                <a:latin typeface="Arial" charset="0"/>
                <a:cs typeface="Arial" charset="0"/>
              </a:rPr>
              <a:t> </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marL="0" marR="0" lvl="0" indent="0" algn="ctr" defTabSz="899320" rtl="0" eaLnBrk="1" fontAlgn="base" latinLnBrk="0" hangingPunct="1">
              <a:lnSpc>
                <a:spcPct val="100000"/>
              </a:lnSpc>
              <a:spcBef>
                <a:spcPct val="0"/>
              </a:spcBef>
              <a:spcAft>
                <a:spcPct val="0"/>
              </a:spcAft>
              <a:buClrTx/>
              <a:buSzTx/>
              <a:buFontTx/>
              <a:buNone/>
              <a:tabLst/>
              <a:defRPr/>
            </a:pPr>
            <a:br>
              <a:rPr kumimoji="0" lang="en-US" sz="4324" b="0" i="0" u="none" strike="noStrike" kern="1200" cap="none" spc="0" normalizeH="0" baseline="0" noProof="0" dirty="0">
                <a:ln>
                  <a:noFill/>
                </a:ln>
                <a:solidFill>
                  <a:srgbClr val="000000"/>
                </a:solidFill>
                <a:effectLst/>
                <a:uLnTx/>
                <a:uFillTx/>
                <a:latin typeface="Arial" charset="0"/>
                <a:ea typeface="+mn-ea"/>
                <a:cs typeface="Arial" charset="0"/>
              </a:rPr>
            </a:br>
            <a:br>
              <a:rPr kumimoji="0" lang="en-US" sz="3265" b="0" i="0" u="none" strike="noStrike" kern="1200" cap="none" spc="0" normalizeH="0" baseline="0" noProof="0" dirty="0">
                <a:ln>
                  <a:noFill/>
                </a:ln>
                <a:solidFill>
                  <a:srgbClr val="000000"/>
                </a:solidFill>
                <a:effectLst/>
                <a:uLnTx/>
                <a:uFillTx/>
                <a:latin typeface="Arial" charset="0"/>
                <a:ea typeface="+mn-ea"/>
                <a:cs typeface="Arial" charset="0"/>
              </a:rPr>
            </a:br>
            <a:endParaRPr kumimoji="0" lang="en-US" sz="3265"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191" b="0" i="0" u="none" strike="noStrike" kern="1200" cap="none" spc="0" normalizeH="0" baseline="0" noProof="0" dirty="0">
                <a:ln>
                  <a:noFill/>
                </a:ln>
                <a:solidFill>
                  <a:srgbClr val="FFFFFF"/>
                </a:solidFill>
                <a:effectLst/>
                <a:uLnTx/>
                <a:uFillTx/>
                <a:latin typeface="Arial"/>
                <a:ea typeface="+mn-ea"/>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C97D375C-8E99-914E-9F49-53063C3F3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0152" y="284656"/>
            <a:ext cx="1562078" cy="1707189"/>
          </a:xfrm>
          <a:prstGeom prst="rect">
            <a:avLst/>
          </a:prstGeom>
        </p:spPr>
      </p:pic>
      <p:pic>
        <p:nvPicPr>
          <p:cNvPr id="1026" name="Picture 2" descr="logo fhir">
            <a:extLst>
              <a:ext uri="{FF2B5EF4-FFF2-40B4-BE49-F238E27FC236}">
                <a16:creationId xmlns:a16="http://schemas.microsoft.com/office/drawing/2014/main" id="{FD3957AF-3D14-50B5-C55D-D08DD8A36B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6843" y="929366"/>
            <a:ext cx="3777623" cy="909982"/>
          </a:xfrm>
          <a:prstGeom prst="rect">
            <a:avLst/>
          </a:prstGeom>
          <a:noFill/>
          <a:extLst>
            <a:ext uri="{909E8E84-426E-40DD-AFC4-6F175D3DCCD1}">
              <a14:hiddenFill xmlns:a14="http://schemas.microsoft.com/office/drawing/2010/main">
                <a:solidFill>
                  <a:srgbClr val="FFFFFF"/>
                </a:solidFill>
              </a14:hiddenFill>
            </a:ext>
          </a:extLst>
        </p:spPr>
      </p:pic>
      <p:pic>
        <p:nvPicPr>
          <p:cNvPr id="22" name="Audio 21">
            <a:hlinkClick r:id="" action="ppaction://media"/>
            <a:extLst>
              <a:ext uri="{FF2B5EF4-FFF2-40B4-BE49-F238E27FC236}">
                <a16:creationId xmlns:a16="http://schemas.microsoft.com/office/drawing/2014/main" id="{D0A2BB7B-059B-95C1-0280-B095DD24C2B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15469"/>
    </mc:Choice>
    <mc:Fallback xmlns="">
      <p:transition spd="slow" advTm="15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6C23-A4B3-4D26-B0B9-2F0C5507BB01}"/>
              </a:ext>
            </a:extLst>
          </p:cNvPr>
          <p:cNvSpPr>
            <a:spLocks noGrp="1"/>
          </p:cNvSpPr>
          <p:nvPr>
            <p:ph type="title"/>
          </p:nvPr>
        </p:nvSpPr>
        <p:spPr/>
        <p:txBody>
          <a:bodyPr/>
          <a:lstStyle/>
          <a:p>
            <a:pPr algn="l"/>
            <a:r>
              <a:rPr lang="en-US" b="1" dirty="0"/>
              <a:t>What is the IPS?</a:t>
            </a:r>
          </a:p>
        </p:txBody>
      </p:sp>
      <p:sp>
        <p:nvSpPr>
          <p:cNvPr id="9" name="Content Placeholder 2">
            <a:extLst>
              <a:ext uri="{FF2B5EF4-FFF2-40B4-BE49-F238E27FC236}">
                <a16:creationId xmlns:a16="http://schemas.microsoft.com/office/drawing/2014/main" id="{3E27D543-711D-48DF-8BE7-23FA48519ECC}"/>
              </a:ext>
            </a:extLst>
          </p:cNvPr>
          <p:cNvSpPr>
            <a:spLocks noGrp="1"/>
          </p:cNvSpPr>
          <p:nvPr>
            <p:ph idx="1"/>
          </p:nvPr>
        </p:nvSpPr>
        <p:spPr>
          <a:xfrm>
            <a:off x="1560164" y="1600201"/>
            <a:ext cx="7314378" cy="4525963"/>
          </a:xfrm>
        </p:spPr>
        <p:txBody>
          <a:bodyPr>
            <a:normAutofit/>
          </a:bodyPr>
          <a:lstStyle/>
          <a:p>
            <a:pPr marL="457200" indent="-457200">
              <a:buClr>
                <a:schemeClr val="accent1"/>
              </a:buClr>
            </a:pPr>
            <a:r>
              <a:rPr lang="en-US" sz="2800" dirty="0"/>
              <a:t>Cross-SDO collaborative</a:t>
            </a:r>
          </a:p>
          <a:p>
            <a:pPr marL="457200" indent="-457200">
              <a:buClr>
                <a:schemeClr val="accent1"/>
              </a:buClr>
            </a:pPr>
            <a:r>
              <a:rPr lang="en-US" sz="2800" dirty="0"/>
              <a:t>A standardized set of basic clinical data</a:t>
            </a:r>
          </a:p>
          <a:p>
            <a:pPr marL="457200" indent="-457200">
              <a:buClr>
                <a:schemeClr val="accent1"/>
              </a:buClr>
            </a:pPr>
            <a:r>
              <a:rPr lang="en-US" sz="2800" dirty="0"/>
              <a:t>Includes most important health and care related facts</a:t>
            </a:r>
          </a:p>
          <a:p>
            <a:pPr marL="457200" indent="-457200">
              <a:buClr>
                <a:schemeClr val="accent1"/>
              </a:buClr>
            </a:pPr>
            <a:r>
              <a:rPr lang="en-US" sz="2800" dirty="0"/>
              <a:t>A summarized version of a patient’s clinical data provides health professionals the essential information needed for care</a:t>
            </a:r>
          </a:p>
        </p:txBody>
      </p:sp>
      <p:pic>
        <p:nvPicPr>
          <p:cNvPr id="6" name="Google Shape;323;g10eba8607e9_0_10">
            <a:extLst>
              <a:ext uri="{FF2B5EF4-FFF2-40B4-BE49-F238E27FC236}">
                <a16:creationId xmlns:a16="http://schemas.microsoft.com/office/drawing/2014/main" id="{9CC97F2D-3CFF-4576-8492-9000BDC6DCCB}"/>
              </a:ext>
            </a:extLst>
          </p:cNvPr>
          <p:cNvPicPr preferRelativeResize="0"/>
          <p:nvPr/>
        </p:nvPicPr>
        <p:blipFill rotWithShape="1">
          <a:blip r:embed="rId5">
            <a:alphaModFix/>
          </a:blip>
          <a:srcRect l="74585" b="16345"/>
          <a:stretch/>
        </p:blipFill>
        <p:spPr>
          <a:xfrm>
            <a:off x="8853055" y="1593273"/>
            <a:ext cx="2970894" cy="3495952"/>
          </a:xfrm>
          <a:prstGeom prst="rect">
            <a:avLst/>
          </a:prstGeom>
          <a:noFill/>
          <a:ln>
            <a:noFill/>
          </a:ln>
        </p:spPr>
      </p:pic>
      <p:sp>
        <p:nvSpPr>
          <p:cNvPr id="7" name="Google Shape;324;g10eba8607e9_0_10">
            <a:extLst>
              <a:ext uri="{FF2B5EF4-FFF2-40B4-BE49-F238E27FC236}">
                <a16:creationId xmlns:a16="http://schemas.microsoft.com/office/drawing/2014/main" id="{A384F401-6502-4C10-908C-C0747EBB9886}"/>
              </a:ext>
            </a:extLst>
          </p:cNvPr>
          <p:cNvSpPr txBox="1">
            <a:spLocks/>
          </p:cNvSpPr>
          <p:nvPr/>
        </p:nvSpPr>
        <p:spPr>
          <a:xfrm>
            <a:off x="1548542" y="5188774"/>
            <a:ext cx="8288186" cy="1478650"/>
          </a:xfrm>
          <a:prstGeom prst="rect">
            <a:avLst/>
          </a:prstGeom>
          <a:noFill/>
          <a:ln>
            <a:noFill/>
          </a:ln>
        </p:spPr>
        <p:txBody>
          <a:bodyPr spcFirstLastPara="1" vert="horz" wrap="square" lIns="91425" tIns="45700" rIns="91425" bIns="45700" rtlCol="0" anchor="t" anchorCtr="0">
            <a:normAutofit fontScale="62500" lnSpcReduction="20000"/>
          </a:bodyPr>
          <a:lstStyle>
            <a:lvl1pPr marL="406400" indent="-406400" algn="l" defTabSz="914400" rtl="0" eaLnBrk="1" latinLnBrk="0" hangingPunct="1">
              <a:lnSpc>
                <a:spcPct val="100000"/>
              </a:lnSpc>
              <a:spcBef>
                <a:spcPts val="1000"/>
              </a:spcBef>
              <a:buClr>
                <a:srgbClr val="ED58F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63600" indent="-406400" algn="l" defTabSz="914400" rtl="0" eaLnBrk="1" latinLnBrk="0" hangingPunct="1">
              <a:lnSpc>
                <a:spcPct val="100000"/>
              </a:lnSpc>
              <a:spcBef>
                <a:spcPts val="500"/>
              </a:spcBef>
              <a:buClr>
                <a:srgbClr val="ED58F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68275" algn="ctr">
              <a:spcBef>
                <a:spcPts val="0"/>
              </a:spcBef>
              <a:buClr>
                <a:srgbClr val="333333"/>
              </a:buClr>
              <a:buSzPts val="1600"/>
              <a:buFont typeface="Arial" panose="020B0604020202020204" pitchFamily="34" charset="0"/>
              <a:buNone/>
            </a:pPr>
            <a:endParaRPr lang="en-US" dirty="0">
              <a:solidFill>
                <a:schemeClr val="accent1"/>
              </a:solidFill>
              <a:latin typeface="+mn-lt"/>
            </a:endParaRPr>
          </a:p>
          <a:p>
            <a:pPr marL="295275" indent="-168275" algn="ctr">
              <a:lnSpc>
                <a:spcPct val="120000"/>
              </a:lnSpc>
              <a:spcBef>
                <a:spcPts val="0"/>
              </a:spcBef>
              <a:buClr>
                <a:srgbClr val="FF0000"/>
              </a:buClr>
              <a:buSzPts val="2000"/>
              <a:buFont typeface="Arial" panose="020B0604020202020204" pitchFamily="34" charset="0"/>
              <a:buNone/>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p:txBody>
      </p:sp>
      <p:pic>
        <p:nvPicPr>
          <p:cNvPr id="3" name="Picture 2">
            <a:extLst>
              <a:ext uri="{FF2B5EF4-FFF2-40B4-BE49-F238E27FC236}">
                <a16:creationId xmlns:a16="http://schemas.microsoft.com/office/drawing/2014/main" id="{326DE8A7-B4AE-1E7A-C1F5-6FF8F7C9BA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55" y="5405001"/>
            <a:ext cx="695085" cy="771536"/>
          </a:xfrm>
          <a:prstGeom prst="rect">
            <a:avLst/>
          </a:prstGeom>
          <a:noFill/>
          <a:ln>
            <a:noFill/>
          </a:ln>
          <a:effectLst>
            <a:outerShdw blurRad="50800" dist="38100" dir="5400000" algn="t"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044B16C-465C-DE0B-055D-F2DC80A3F4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0" r="8694"/>
          <a:stretch/>
        </p:blipFill>
        <p:spPr bwMode="auto">
          <a:xfrm>
            <a:off x="599736" y="2164029"/>
            <a:ext cx="754521" cy="1366069"/>
          </a:xfrm>
          <a:prstGeom prst="rect">
            <a:avLst/>
          </a:prstGeom>
          <a:noFill/>
          <a:ln>
            <a:noFill/>
          </a:ln>
          <a:effectLst>
            <a:outerShdw dist="35921" dir="2700000" algn="ctr" rotWithShape="0">
              <a:schemeClr val="bg2"/>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Risultati immagini per ISO">
            <a:extLst>
              <a:ext uri="{FF2B5EF4-FFF2-40B4-BE49-F238E27FC236}">
                <a16:creationId xmlns:a16="http://schemas.microsoft.com/office/drawing/2014/main" id="{5CDFDB09-0227-AE09-92FC-9871D55A89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222" y="1327846"/>
            <a:ext cx="711548" cy="7256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2386A8-5100-A886-4D79-2FC17581A821}"/>
              </a:ext>
            </a:extLst>
          </p:cNvPr>
          <p:cNvPicPr>
            <a:picLocks noChangeAspect="1"/>
          </p:cNvPicPr>
          <p:nvPr/>
        </p:nvPicPr>
        <p:blipFill>
          <a:blip r:embed="rId9"/>
          <a:stretch>
            <a:fillRect/>
          </a:stretch>
        </p:blipFill>
        <p:spPr>
          <a:xfrm>
            <a:off x="476395" y="3827264"/>
            <a:ext cx="1072147" cy="589681"/>
          </a:xfrm>
          <a:prstGeom prst="rect">
            <a:avLst/>
          </a:prstGeom>
        </p:spPr>
      </p:pic>
      <p:pic>
        <p:nvPicPr>
          <p:cNvPr id="10" name="Picture 9">
            <a:extLst>
              <a:ext uri="{FF2B5EF4-FFF2-40B4-BE49-F238E27FC236}">
                <a16:creationId xmlns:a16="http://schemas.microsoft.com/office/drawing/2014/main" id="{670F44D2-C4CE-57C1-4586-69CB2A6F57B7}"/>
              </a:ext>
            </a:extLst>
          </p:cNvPr>
          <p:cNvPicPr>
            <a:picLocks noChangeAspect="1"/>
          </p:cNvPicPr>
          <p:nvPr/>
        </p:nvPicPr>
        <p:blipFill rotWithShape="1">
          <a:blip r:embed="rId10"/>
          <a:srcRect r="51547"/>
          <a:stretch/>
        </p:blipFill>
        <p:spPr>
          <a:xfrm>
            <a:off x="476395" y="4637946"/>
            <a:ext cx="951579" cy="679601"/>
          </a:xfrm>
          <a:prstGeom prst="rect">
            <a:avLst/>
          </a:prstGeom>
        </p:spPr>
      </p:pic>
      <p:sp>
        <p:nvSpPr>
          <p:cNvPr id="11" name="TextBox 2">
            <a:extLst>
              <a:ext uri="{FF2B5EF4-FFF2-40B4-BE49-F238E27FC236}">
                <a16:creationId xmlns:a16="http://schemas.microsoft.com/office/drawing/2014/main" id="{CE13BBAD-D686-F342-14FB-5F3A58B8A94F}"/>
              </a:ext>
            </a:extLst>
          </p:cNvPr>
          <p:cNvSpPr txBox="1"/>
          <p:nvPr/>
        </p:nvSpPr>
        <p:spPr>
          <a:xfrm>
            <a:off x="6229359" y="695956"/>
            <a:ext cx="430528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11"/>
              </a:rPr>
              <a:t>https://international-patient-summary.net/</a:t>
            </a:r>
            <a:r>
              <a:rPr lang="en-US" dirty="0"/>
              <a:t> </a:t>
            </a:r>
          </a:p>
        </p:txBody>
      </p:sp>
      <p:pic>
        <p:nvPicPr>
          <p:cNvPr id="29" name="Audio 28">
            <a:hlinkClick r:id="" action="ppaction://media"/>
            <a:extLst>
              <a:ext uri="{FF2B5EF4-FFF2-40B4-BE49-F238E27FC236}">
                <a16:creationId xmlns:a16="http://schemas.microsoft.com/office/drawing/2014/main" id="{52CDD99B-BE33-3BEC-8779-92A2EBB9F3B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pic>
        <p:nvPicPr>
          <p:cNvPr id="30" name="Audio 29">
            <a:hlinkClick r:id="" action="ppaction://media"/>
            <a:extLst>
              <a:ext uri="{FF2B5EF4-FFF2-40B4-BE49-F238E27FC236}">
                <a16:creationId xmlns:a16="http://schemas.microsoft.com/office/drawing/2014/main" id="{1F36F34F-5A1F-AB4A-4D00-FB745BB08B7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6237269"/>
      </p:ext>
    </p:extLst>
  </p:cSld>
  <p:clrMapOvr>
    <a:masterClrMapping/>
  </p:clrMapOvr>
  <mc:AlternateContent xmlns:mc="http://schemas.openxmlformats.org/markup-compatibility/2006" xmlns:p14="http://schemas.microsoft.com/office/powerpoint/2010/main">
    <mc:Choice Requires="p14">
      <p:transition spd="slow" p14:dur="2000" advTm="80531"/>
    </mc:Choice>
    <mc:Fallback xmlns="">
      <p:transition spd="slow" advTm="80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audio isNarration="1">
              <p:cMediaNode vol="80000" showWhenStopped="0">
                <p:cTn id="11"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a:xfrm>
            <a:off x="609601" y="273050"/>
            <a:ext cx="5407490" cy="1162050"/>
          </a:xfrm>
        </p:spPr>
        <p:txBody>
          <a:bodyPr anchor="t">
            <a:normAutofit/>
          </a:bodyPr>
          <a:lstStyle/>
          <a:p>
            <a:r>
              <a:rPr lang="en-US" sz="2800" dirty="0"/>
              <a:t>IHE Document Sharing</a:t>
            </a:r>
            <a:br>
              <a:rPr lang="en-US" sz="2800" dirty="0"/>
            </a:br>
            <a:endParaRPr lang="en-US" sz="2800" dirty="0"/>
          </a:p>
        </p:txBody>
      </p:sp>
      <p:sp>
        <p:nvSpPr>
          <p:cNvPr id="16" name="Text Placeholder 15">
            <a:extLst>
              <a:ext uri="{FF2B5EF4-FFF2-40B4-BE49-F238E27FC236}">
                <a16:creationId xmlns:a16="http://schemas.microsoft.com/office/drawing/2014/main" id="{96C285B7-FE9F-621E-B84A-937886FF55B9}"/>
              </a:ext>
            </a:extLst>
          </p:cNvPr>
          <p:cNvSpPr>
            <a:spLocks noGrp="1"/>
          </p:cNvSpPr>
          <p:nvPr>
            <p:ph type="body" sz="half" idx="2"/>
          </p:nvPr>
        </p:nvSpPr>
        <p:spPr>
          <a:xfrm>
            <a:off x="609601" y="1094509"/>
            <a:ext cx="4011084" cy="5031655"/>
          </a:xfrm>
        </p:spPr>
        <p:txBody>
          <a:bodyPr>
            <a:normAutofit fontScale="92500" lnSpcReduction="10000"/>
          </a:bodyPr>
          <a:lstStyle/>
          <a:p>
            <a:pPr marL="285750" indent="-285750">
              <a:buFont typeface="Arial" panose="020B0604020202020204" pitchFamily="34" charset="0"/>
              <a:buChar char="•"/>
            </a:pPr>
            <a:r>
              <a:rPr lang="en-US" sz="2000" dirty="0"/>
              <a:t>Metadata enable discovery, privacy, identity, lifecycle, exchange, and provenance</a:t>
            </a:r>
          </a:p>
          <a:p>
            <a:pPr marL="285750" indent="-285750">
              <a:buFont typeface="Arial" panose="020B0604020202020204" pitchFamily="34" charset="0"/>
              <a:buChar char="•"/>
            </a:pPr>
            <a:r>
              <a:rPr lang="en-US" sz="2000" dirty="0"/>
              <a:t>Content agnostic</a:t>
            </a:r>
          </a:p>
          <a:p>
            <a:pPr marL="285750" indent="-285750">
              <a:buFont typeface="Arial" panose="020B0604020202020204" pitchFamily="34" charset="0"/>
              <a:buChar char="•"/>
            </a:pPr>
            <a:r>
              <a:rPr lang="en-US" sz="2000" dirty="0"/>
              <a:t>CDA, C-CDA, C32, etc</a:t>
            </a:r>
          </a:p>
          <a:p>
            <a:pPr marL="285750" indent="-285750">
              <a:buFont typeface="Arial" panose="020B0604020202020204" pitchFamily="34" charset="0"/>
              <a:buChar char="•"/>
            </a:pPr>
            <a:r>
              <a:rPr lang="en-US" sz="2000" dirty="0"/>
              <a:t>FHIR Documents</a:t>
            </a:r>
          </a:p>
          <a:p>
            <a:pPr marL="285750" indent="-285750">
              <a:buFont typeface="Arial" panose="020B0604020202020204" pitchFamily="34" charset="0"/>
              <a:buChar char="•"/>
            </a:pPr>
            <a:r>
              <a:rPr lang="en-US" sz="2000" dirty="0"/>
              <a:t>DICOM Documents</a:t>
            </a:r>
          </a:p>
          <a:p>
            <a:pPr marL="285750" indent="-285750">
              <a:buFont typeface="Arial" panose="020B0604020202020204" pitchFamily="34" charset="0"/>
              <a:buChar char="•"/>
            </a:pPr>
            <a:r>
              <a:rPr lang="en-US" sz="2000" dirty="0"/>
              <a:t>PDF/Text</a:t>
            </a:r>
          </a:p>
          <a:p>
            <a:pPr marL="285750" indent="-285750">
              <a:buFont typeface="Arial" panose="020B0604020202020204" pitchFamily="34" charset="0"/>
              <a:buChar char="•"/>
            </a:pPr>
            <a:r>
              <a:rPr lang="en-US" sz="2000" dirty="0"/>
              <a:t>Graphics (JPEG, MPEG, TIFF…)</a:t>
            </a:r>
          </a:p>
          <a:p>
            <a:pPr marL="285750" indent="-285750">
              <a:buFont typeface="Arial" panose="020B0604020202020204" pitchFamily="34" charset="0"/>
              <a:buChar char="•"/>
            </a:pPr>
            <a:r>
              <a:rPr lang="en-US" sz="2000" dirty="0"/>
              <a:t>Document Relationships</a:t>
            </a:r>
          </a:p>
          <a:p>
            <a:pPr marL="742950" lvl="1" indent="-285750">
              <a:buFont typeface="Arial" panose="020B0604020202020204" pitchFamily="34" charset="0"/>
              <a:buChar char="•"/>
            </a:pPr>
            <a:r>
              <a:rPr lang="en-US" sz="1800" dirty="0"/>
              <a:t>Transforms</a:t>
            </a:r>
          </a:p>
          <a:p>
            <a:pPr marL="742950" lvl="1" indent="-285750">
              <a:buFont typeface="Arial" panose="020B0604020202020204" pitchFamily="34" charset="0"/>
              <a:buChar char="•"/>
            </a:pPr>
            <a:r>
              <a:rPr lang="en-US" sz="1800" dirty="0"/>
              <a:t>Signs</a:t>
            </a:r>
          </a:p>
          <a:p>
            <a:pPr marL="742950" lvl="1" indent="-285750">
              <a:buFont typeface="Arial" panose="020B0604020202020204" pitchFamily="34" charset="0"/>
              <a:buChar char="•"/>
            </a:pPr>
            <a:r>
              <a:rPr lang="en-US" sz="1800" dirty="0"/>
              <a:t>Replaces</a:t>
            </a:r>
          </a:p>
          <a:p>
            <a:pPr marL="285750" indent="-285750">
              <a:buFont typeface="Arial" panose="020B0604020202020204" pitchFamily="34" charset="0"/>
              <a:buChar char="•"/>
            </a:pPr>
            <a:r>
              <a:rPr lang="en-US" sz="2000" dirty="0"/>
              <a:t>Special </a:t>
            </a:r>
          </a:p>
          <a:p>
            <a:pPr marL="742950" lvl="1" indent="-285750">
              <a:buFont typeface="Arial" panose="020B0604020202020204" pitchFamily="34" charset="0"/>
              <a:buChar char="•"/>
            </a:pPr>
            <a:r>
              <a:rPr lang="en-US" sz="1800" dirty="0"/>
              <a:t>On-Demand Document</a:t>
            </a:r>
          </a:p>
          <a:p>
            <a:pPr marL="742950" lvl="1" indent="-285750">
              <a:buFont typeface="Arial" panose="020B0604020202020204" pitchFamily="34" charset="0"/>
              <a:buChar char="•"/>
            </a:pPr>
            <a:r>
              <a:rPr lang="en-US" sz="1800" dirty="0"/>
              <a:t>Delayed Document Assembly</a:t>
            </a:r>
          </a:p>
          <a:p>
            <a:pPr marL="285750" indent="-285750">
              <a:buFont typeface="Arial" panose="020B0604020202020204" pitchFamily="34" charset="0"/>
              <a:buChar char="•"/>
            </a:pPr>
            <a:endParaRPr lang="en-US" sz="2000" dirty="0"/>
          </a:p>
        </p:txBody>
      </p:sp>
      <p:grpSp>
        <p:nvGrpSpPr>
          <p:cNvPr id="17" name="Group 16">
            <a:extLst>
              <a:ext uri="{FF2B5EF4-FFF2-40B4-BE49-F238E27FC236}">
                <a16:creationId xmlns:a16="http://schemas.microsoft.com/office/drawing/2014/main" id="{5DD4E21D-143D-A2B9-1970-55D1CF1EB0AD}"/>
              </a:ext>
            </a:extLst>
          </p:cNvPr>
          <p:cNvGrpSpPr/>
          <p:nvPr/>
        </p:nvGrpSpPr>
        <p:grpSpPr>
          <a:xfrm>
            <a:off x="5424696" y="3780632"/>
            <a:ext cx="4293242" cy="2180528"/>
            <a:chOff x="5668176" y="1269254"/>
            <a:chExt cx="5574754" cy="3465082"/>
          </a:xfrm>
        </p:grpSpPr>
        <p:sp>
          <p:nvSpPr>
            <p:cNvPr id="5" name="Cylinder 4">
              <a:extLst>
                <a:ext uri="{FF2B5EF4-FFF2-40B4-BE49-F238E27FC236}">
                  <a16:creationId xmlns:a16="http://schemas.microsoft.com/office/drawing/2014/main" id="{5613FF2C-B867-49B5-B615-099FC902CF05}"/>
                </a:ext>
              </a:extLst>
            </p:cNvPr>
            <p:cNvSpPr/>
            <p:nvPr/>
          </p:nvSpPr>
          <p:spPr>
            <a:xfrm>
              <a:off x="6017091" y="1269254"/>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5668176" y="2929610"/>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FHIR IPS</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6822717" y="3659515"/>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C-CDA</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7952232"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CDA-IPS</a:t>
              </a:r>
            </a:p>
          </p:txBody>
        </p:sp>
        <p:sp>
          <p:nvSpPr>
            <p:cNvPr id="9" name="Flowchart: Document 8">
              <a:extLst>
                <a:ext uri="{FF2B5EF4-FFF2-40B4-BE49-F238E27FC236}">
                  <a16:creationId xmlns:a16="http://schemas.microsoft.com/office/drawing/2014/main" id="{CF16B176-BAA4-4363-81E1-345A2B0FBA28}"/>
                </a:ext>
              </a:extLst>
            </p:cNvPr>
            <p:cNvSpPr/>
            <p:nvPr/>
          </p:nvSpPr>
          <p:spPr>
            <a:xfrm>
              <a:off x="9101187" y="364348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6125376" y="2023233"/>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6660291" y="3122105"/>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6712979" y="3106070"/>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6582576" y="3106073"/>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10328530"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6582576" y="3090036"/>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0D78742-48A6-121F-5A06-D2EC23C3F88C}"/>
              </a:ext>
            </a:extLst>
          </p:cNvPr>
          <p:cNvSpPr txBox="1"/>
          <p:nvPr/>
        </p:nvSpPr>
        <p:spPr>
          <a:xfrm>
            <a:off x="2969091" y="6008121"/>
            <a:ext cx="6096000" cy="369332"/>
          </a:xfrm>
          <a:prstGeom prst="rect">
            <a:avLst/>
          </a:prstGeom>
          <a:noFill/>
        </p:spPr>
        <p:txBody>
          <a:bodyPr wrap="square">
            <a:spAutoFit/>
          </a:bodyPr>
          <a:lstStyle/>
          <a:p>
            <a:r>
              <a:rPr lang="en-US" dirty="0">
                <a:hlinkClick r:id="rId5"/>
              </a:rPr>
              <a:t>https://profiles.ihe.net/ITI/HIE-Whitepaper/index.html</a:t>
            </a:r>
            <a:r>
              <a:rPr lang="en-US" dirty="0"/>
              <a:t> </a:t>
            </a:r>
          </a:p>
        </p:txBody>
      </p:sp>
      <p:pic>
        <p:nvPicPr>
          <p:cNvPr id="18"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nvPicPr>
        <p:blipFill>
          <a:blip r:embed="rId6">
            <a:extLst>
              <a:ext uri="{28A0092B-C50C-407E-A947-70E740481C1C}">
                <a14:useLocalDpi xmlns:a14="http://schemas.microsoft.com/office/drawing/2010/main" val="0"/>
              </a:ext>
            </a:extLst>
          </a:blip>
          <a:stretch>
            <a:fillRect/>
          </a:stretch>
        </p:blipFill>
        <p:spPr>
          <a:xfrm>
            <a:off x="6096000" y="100807"/>
            <a:ext cx="4362449" cy="3328193"/>
          </a:xfrm>
          <a:prstGeom prst="rect">
            <a:avLst/>
          </a:prstGeom>
        </p:spPr>
      </p:pic>
      <p:pic>
        <p:nvPicPr>
          <p:cNvPr id="19" name="Audio 18">
            <a:hlinkClick r:id="" action="ppaction://media"/>
            <a:extLst>
              <a:ext uri="{FF2B5EF4-FFF2-40B4-BE49-F238E27FC236}">
                <a16:creationId xmlns:a16="http://schemas.microsoft.com/office/drawing/2014/main" id="{506AD1CE-B91D-31B3-EC90-9D72CF6916F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20" name="Audio 19">
            <a:hlinkClick r:id="" action="ppaction://media"/>
            <a:extLst>
              <a:ext uri="{FF2B5EF4-FFF2-40B4-BE49-F238E27FC236}">
                <a16:creationId xmlns:a16="http://schemas.microsoft.com/office/drawing/2014/main" id="{F8935599-E8FA-5F24-C256-903B2EC8F6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xmlns:p14="http://schemas.microsoft.com/office/powerpoint/2010/main">
    <mc:Choice Requires="p14">
      <p:transition spd="slow" p14:dur="2000" advTm="105230"/>
    </mc:Choice>
    <mc:Fallback xmlns="">
      <p:transition spd="slow" advTm="10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audio isNarration="1">
              <p:cMediaNode vol="80000" showWhenStopped="0">
                <p:cTn id="11"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Flowchart: Predefined Process 2131">
            <a:extLst>
              <a:ext uri="{FF2B5EF4-FFF2-40B4-BE49-F238E27FC236}">
                <a16:creationId xmlns:a16="http://schemas.microsoft.com/office/drawing/2014/main" id="{DA09DEA3-298E-673B-F4C3-7F893532C345}"/>
              </a:ext>
            </a:extLst>
          </p:cNvPr>
          <p:cNvSpPr/>
          <p:nvPr/>
        </p:nvSpPr>
        <p:spPr>
          <a:xfrm>
            <a:off x="5151487" y="495577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Responding</a:t>
            </a:r>
          </a:p>
          <a:p>
            <a:pPr algn="ctr"/>
            <a:r>
              <a:rPr lang="en-CA" sz="800" b="1" dirty="0"/>
              <a:t>Gateway</a:t>
            </a:r>
          </a:p>
        </p:txBody>
      </p:sp>
      <p:sp>
        <p:nvSpPr>
          <p:cNvPr id="10" name="TextBox 9">
            <a:extLst>
              <a:ext uri="{FF2B5EF4-FFF2-40B4-BE49-F238E27FC236}">
                <a16:creationId xmlns:a16="http://schemas.microsoft.com/office/drawing/2014/main" id="{20D63258-9770-4EF9-215D-898A7BD34323}"/>
              </a:ext>
            </a:extLst>
          </p:cNvPr>
          <p:cNvSpPr txBox="1"/>
          <p:nvPr/>
        </p:nvSpPr>
        <p:spPr>
          <a:xfrm>
            <a:off x="2002907" y="483361"/>
            <a:ext cx="1676293" cy="400110"/>
          </a:xfrm>
          <a:prstGeom prst="rect">
            <a:avLst/>
          </a:prstGeom>
          <a:noFill/>
        </p:spPr>
        <p:txBody>
          <a:bodyPr wrap="none" rtlCol="0">
            <a:spAutoFit/>
          </a:bodyPr>
          <a:lstStyle/>
          <a:p>
            <a:r>
              <a:rPr lang="en-US" sz="2000" b="1" dirty="0"/>
              <a:t>IPS Document</a:t>
            </a:r>
          </a:p>
        </p:txBody>
      </p:sp>
      <p:pic>
        <p:nvPicPr>
          <p:cNvPr id="23" name="Picture 22">
            <a:extLst>
              <a:ext uri="{FF2B5EF4-FFF2-40B4-BE49-F238E27FC236}">
                <a16:creationId xmlns:a16="http://schemas.microsoft.com/office/drawing/2014/main" id="{2305EDAB-066E-AB4E-E947-807C90AB1A74}"/>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11052999" y="1412238"/>
            <a:ext cx="392551" cy="445536"/>
          </a:xfrm>
          <a:prstGeom prst="rect">
            <a:avLst/>
          </a:prstGeom>
        </p:spPr>
      </p:pic>
      <p:sp>
        <p:nvSpPr>
          <p:cNvPr id="38" name="TextBox 37">
            <a:extLst>
              <a:ext uri="{FF2B5EF4-FFF2-40B4-BE49-F238E27FC236}">
                <a16:creationId xmlns:a16="http://schemas.microsoft.com/office/drawing/2014/main" id="{7B53C0B9-88EA-682C-4C2B-04F642439F3F}"/>
              </a:ext>
            </a:extLst>
          </p:cNvPr>
          <p:cNvSpPr txBox="1"/>
          <p:nvPr/>
        </p:nvSpPr>
        <p:spPr>
          <a:xfrm>
            <a:off x="10841951"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pic>
        <p:nvPicPr>
          <p:cNvPr id="36" name="Picture 35">
            <a:extLst>
              <a:ext uri="{FF2B5EF4-FFF2-40B4-BE49-F238E27FC236}">
                <a16:creationId xmlns:a16="http://schemas.microsoft.com/office/drawing/2014/main" id="{19B5B00A-2568-11E2-E335-979AB555388E}"/>
              </a:ext>
            </a:extLst>
          </p:cNvPr>
          <p:cNvPicPr>
            <a:picLocks noChangeAspect="1"/>
          </p:cNvPicPr>
          <p:nvPr/>
        </p:nvPicPr>
        <p:blipFill rotWithShape="1">
          <a:blip r:embed="rId6">
            <a:duotone>
              <a:schemeClr val="accent2">
                <a:shade val="45000"/>
                <a:satMod val="135000"/>
              </a:schemeClr>
              <a:prstClr val="white"/>
            </a:duotone>
          </a:blip>
          <a:srcRect l="23995" t="24004" r="27603" b="29156"/>
          <a:stretch/>
        </p:blipFill>
        <p:spPr>
          <a:xfrm>
            <a:off x="11048672" y="4222917"/>
            <a:ext cx="401204" cy="467260"/>
          </a:xfrm>
          <a:prstGeom prst="rect">
            <a:avLst/>
          </a:prstGeom>
        </p:spPr>
      </p:pic>
      <p:sp>
        <p:nvSpPr>
          <p:cNvPr id="40" name="TextBox 39">
            <a:extLst>
              <a:ext uri="{FF2B5EF4-FFF2-40B4-BE49-F238E27FC236}">
                <a16:creationId xmlns:a16="http://schemas.microsoft.com/office/drawing/2014/main" id="{AE9F2C8B-8492-CFED-05CB-763AC3B47E9A}"/>
              </a:ext>
            </a:extLst>
          </p:cNvPr>
          <p:cNvSpPr txBox="1"/>
          <p:nvPr/>
        </p:nvSpPr>
        <p:spPr>
          <a:xfrm>
            <a:off x="10890266" y="4606765"/>
            <a:ext cx="718017" cy="307777"/>
          </a:xfrm>
          <a:prstGeom prst="rect">
            <a:avLst/>
          </a:prstGeom>
          <a:noFill/>
        </p:spPr>
        <p:txBody>
          <a:bodyPr wrap="none" rtlCol="0">
            <a:spAutoFit/>
          </a:bodyPr>
          <a:lstStyle/>
          <a:p>
            <a:pPr algn="ctr"/>
            <a:r>
              <a:rPr lang="en-US" sz="1400" b="1" dirty="0">
                <a:solidFill>
                  <a:srgbClr val="C00000"/>
                </a:solidFill>
              </a:rPr>
              <a:t>Patient</a:t>
            </a:r>
          </a:p>
        </p:txBody>
      </p:sp>
      <p:sp>
        <p:nvSpPr>
          <p:cNvPr id="2060" name="TextBox 2059">
            <a:extLst>
              <a:ext uri="{FF2B5EF4-FFF2-40B4-BE49-F238E27FC236}">
                <a16:creationId xmlns:a16="http://schemas.microsoft.com/office/drawing/2014/main" id="{4ECBE860-A16B-BA57-1E6E-B7ADBD3F402E}"/>
              </a:ext>
            </a:extLst>
          </p:cNvPr>
          <p:cNvSpPr txBox="1"/>
          <p:nvPr/>
        </p:nvSpPr>
        <p:spPr>
          <a:xfrm>
            <a:off x="4756239" y="206362"/>
            <a:ext cx="2149178" cy="707886"/>
          </a:xfrm>
          <a:prstGeom prst="rect">
            <a:avLst/>
          </a:prstGeom>
          <a:noFill/>
        </p:spPr>
        <p:txBody>
          <a:bodyPr wrap="none" rtlCol="0">
            <a:spAutoFit/>
          </a:bodyPr>
          <a:lstStyle/>
          <a:p>
            <a:pPr algn="ctr"/>
            <a:r>
              <a:rPr lang="en-US" sz="2000" b="1" dirty="0"/>
              <a:t>IHE</a:t>
            </a:r>
          </a:p>
          <a:p>
            <a:pPr algn="ctr"/>
            <a:r>
              <a:rPr lang="en-US" sz="2000" b="1" dirty="0"/>
              <a:t>Document Sharing</a:t>
            </a:r>
          </a:p>
        </p:txBody>
      </p:sp>
      <p:sp>
        <p:nvSpPr>
          <p:cNvPr id="12" name="TextBox 11">
            <a:extLst>
              <a:ext uri="{FF2B5EF4-FFF2-40B4-BE49-F238E27FC236}">
                <a16:creationId xmlns:a16="http://schemas.microsoft.com/office/drawing/2014/main" id="{A41769D5-672D-27E0-6975-FAEC3C74F75A}"/>
              </a:ext>
            </a:extLst>
          </p:cNvPr>
          <p:cNvSpPr txBox="1"/>
          <p:nvPr/>
        </p:nvSpPr>
        <p:spPr>
          <a:xfrm>
            <a:off x="4477826" y="1147388"/>
            <a:ext cx="3023007" cy="907941"/>
          </a:xfrm>
          <a:prstGeom prst="rect">
            <a:avLst/>
          </a:prstGeom>
          <a:noFill/>
        </p:spPr>
        <p:txBody>
          <a:bodyPr wrap="none" rtlCol="0">
            <a:spAutoFit/>
          </a:bodyPr>
          <a:lstStyle/>
          <a:p>
            <a:r>
              <a:rPr lang="en-US" sz="1400" b="1" dirty="0">
                <a:solidFill>
                  <a:srgbClr val="0070C0"/>
                </a:solidFill>
              </a:rPr>
              <a:t>PUSH</a:t>
            </a:r>
            <a:r>
              <a:rPr lang="en-US" sz="1400" dirty="0">
                <a:solidFill>
                  <a:srgbClr val="0070C0"/>
                </a:solidFill>
              </a:rPr>
              <a:t> IPS to recipient system:</a:t>
            </a:r>
          </a:p>
          <a:p>
            <a:pPr marL="285750" indent="-285750">
              <a:buFont typeface="Wingdings" panose="05000000000000000000" pitchFamily="2" charset="2"/>
              <a:buChar char="§"/>
            </a:pPr>
            <a:r>
              <a:rPr lang="en-US" sz="1300" dirty="0">
                <a:solidFill>
                  <a:srgbClr val="0070C0"/>
                </a:solidFill>
              </a:rPr>
              <a:t>MHD (RESTful push)</a:t>
            </a:r>
          </a:p>
          <a:p>
            <a:pPr marL="285750" indent="-285750">
              <a:buFont typeface="Wingdings" panose="05000000000000000000" pitchFamily="2" charset="2"/>
              <a:buChar char="§"/>
            </a:pPr>
            <a:r>
              <a:rPr lang="en-US" sz="1300" dirty="0">
                <a:solidFill>
                  <a:srgbClr val="0070C0"/>
                </a:solidFill>
              </a:rPr>
              <a:t>XDR (document reliable messaging)</a:t>
            </a:r>
          </a:p>
          <a:p>
            <a:pPr marL="285750" indent="-285750">
              <a:buFont typeface="Wingdings" panose="05000000000000000000" pitchFamily="2" charset="2"/>
              <a:buChar char="§"/>
            </a:pPr>
            <a:r>
              <a:rPr lang="en-US" sz="1300" dirty="0">
                <a:solidFill>
                  <a:srgbClr val="0070C0"/>
                </a:solidFill>
              </a:rPr>
              <a:t>XDM (reliable media, including email)</a:t>
            </a:r>
          </a:p>
        </p:txBody>
      </p:sp>
      <p:sp>
        <p:nvSpPr>
          <p:cNvPr id="3" name="Flowchart: Document 2">
            <a:extLst>
              <a:ext uri="{FF2B5EF4-FFF2-40B4-BE49-F238E27FC236}">
                <a16:creationId xmlns:a16="http://schemas.microsoft.com/office/drawing/2014/main" id="{0B275F09-2B2D-FFB0-4262-DD46A51D4266}"/>
              </a:ext>
            </a:extLst>
          </p:cNvPr>
          <p:cNvSpPr/>
          <p:nvPr/>
        </p:nvSpPr>
        <p:spPr>
          <a:xfrm>
            <a:off x="1977624" y="1810994"/>
            <a:ext cx="800202"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IPS</a:t>
            </a:r>
          </a:p>
          <a:p>
            <a:pPr algn="ctr"/>
            <a:r>
              <a:rPr lang="en-CA" sz="900" b="1" dirty="0">
                <a:solidFill>
                  <a:schemeClr val="accent1"/>
                </a:solidFill>
              </a:rPr>
              <a:t>Document</a:t>
            </a:r>
          </a:p>
        </p:txBody>
      </p:sp>
      <p:pic>
        <p:nvPicPr>
          <p:cNvPr id="7" name="Picture 6">
            <a:extLst>
              <a:ext uri="{FF2B5EF4-FFF2-40B4-BE49-F238E27FC236}">
                <a16:creationId xmlns:a16="http://schemas.microsoft.com/office/drawing/2014/main" id="{AD2EE56B-480C-5BAE-304F-7951FA6CB9BF}"/>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662754" y="1412238"/>
            <a:ext cx="392551" cy="445536"/>
          </a:xfrm>
          <a:prstGeom prst="rect">
            <a:avLst/>
          </a:prstGeom>
        </p:spPr>
      </p:pic>
      <p:sp>
        <p:nvSpPr>
          <p:cNvPr id="8" name="TextBox 7">
            <a:extLst>
              <a:ext uri="{FF2B5EF4-FFF2-40B4-BE49-F238E27FC236}">
                <a16:creationId xmlns:a16="http://schemas.microsoft.com/office/drawing/2014/main" id="{BBC15357-0745-7178-EB45-CB37939BF5BE}"/>
              </a:ext>
            </a:extLst>
          </p:cNvPr>
          <p:cNvSpPr txBox="1"/>
          <p:nvPr/>
        </p:nvSpPr>
        <p:spPr>
          <a:xfrm>
            <a:off x="451706"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sp>
        <p:nvSpPr>
          <p:cNvPr id="16" name="Cylinder 15">
            <a:extLst>
              <a:ext uri="{FF2B5EF4-FFF2-40B4-BE49-F238E27FC236}">
                <a16:creationId xmlns:a16="http://schemas.microsoft.com/office/drawing/2014/main" id="{7A818425-C0B0-93A2-365D-ACC6808609B0}"/>
              </a:ext>
            </a:extLst>
          </p:cNvPr>
          <p:cNvSpPr/>
          <p:nvPr/>
        </p:nvSpPr>
        <p:spPr>
          <a:xfrm>
            <a:off x="467700"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Source</a:t>
            </a:r>
          </a:p>
          <a:p>
            <a:pPr algn="ctr"/>
            <a:r>
              <a:rPr lang="en-CA" sz="1100" b="1" dirty="0"/>
              <a:t>System</a:t>
            </a:r>
          </a:p>
        </p:txBody>
      </p:sp>
      <p:sp>
        <p:nvSpPr>
          <p:cNvPr id="17" name="Cylinder 16">
            <a:extLst>
              <a:ext uri="{FF2B5EF4-FFF2-40B4-BE49-F238E27FC236}">
                <a16:creationId xmlns:a16="http://schemas.microsoft.com/office/drawing/2014/main" id="{7C8ED7CB-5F48-9264-BF61-22FE3708CB66}"/>
              </a:ext>
            </a:extLst>
          </p:cNvPr>
          <p:cNvSpPr/>
          <p:nvPr/>
        </p:nvSpPr>
        <p:spPr>
          <a:xfrm>
            <a:off x="10857945"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Recipient</a:t>
            </a:r>
          </a:p>
          <a:p>
            <a:pPr algn="ctr"/>
            <a:r>
              <a:rPr lang="en-CA" sz="1100" b="1" dirty="0"/>
              <a:t>System</a:t>
            </a:r>
          </a:p>
        </p:txBody>
      </p:sp>
      <p:sp>
        <p:nvSpPr>
          <p:cNvPr id="22" name="Flowchart: Predefined Process 21">
            <a:extLst>
              <a:ext uri="{FF2B5EF4-FFF2-40B4-BE49-F238E27FC236}">
                <a16:creationId xmlns:a16="http://schemas.microsoft.com/office/drawing/2014/main" id="{A2C59B4A-262D-BEA1-9BA2-226AD5ACE339}"/>
              </a:ext>
            </a:extLst>
          </p:cNvPr>
          <p:cNvSpPr/>
          <p:nvPr/>
        </p:nvSpPr>
        <p:spPr>
          <a:xfrm>
            <a:off x="2842977"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Source</a:t>
            </a:r>
          </a:p>
        </p:txBody>
      </p:sp>
      <p:sp>
        <p:nvSpPr>
          <p:cNvPr id="24" name="Flowchart: Predefined Process 23">
            <a:extLst>
              <a:ext uri="{FF2B5EF4-FFF2-40B4-BE49-F238E27FC236}">
                <a16:creationId xmlns:a16="http://schemas.microsoft.com/office/drawing/2014/main" id="{26A29234-D88D-256E-9135-E27BB73FB5C8}"/>
              </a:ext>
            </a:extLst>
          </p:cNvPr>
          <p:cNvSpPr/>
          <p:nvPr/>
        </p:nvSpPr>
        <p:spPr>
          <a:xfrm>
            <a:off x="8433282"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5" name="Straight Arrow Connector 24">
            <a:extLst>
              <a:ext uri="{FF2B5EF4-FFF2-40B4-BE49-F238E27FC236}">
                <a16:creationId xmlns:a16="http://schemas.microsoft.com/office/drawing/2014/main" id="{3B1919A4-87F1-9D91-088F-3A87B9283B89}"/>
              </a:ext>
            </a:extLst>
          </p:cNvPr>
          <p:cNvCxnSpPr>
            <a:cxnSpLocks/>
            <a:stCxn id="22" idx="3"/>
            <a:endCxn id="24" idx="1"/>
          </p:cNvCxnSpPr>
          <p:nvPr/>
        </p:nvCxnSpPr>
        <p:spPr>
          <a:xfrm>
            <a:off x="3789040" y="2099221"/>
            <a:ext cx="4644242"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ylinder 31">
            <a:extLst>
              <a:ext uri="{FF2B5EF4-FFF2-40B4-BE49-F238E27FC236}">
                <a16:creationId xmlns:a16="http://schemas.microsoft.com/office/drawing/2014/main" id="{AB70AEE9-254D-A9CD-DC54-66887A69CF0A}"/>
              </a:ext>
            </a:extLst>
          </p:cNvPr>
          <p:cNvSpPr/>
          <p:nvPr/>
        </p:nvSpPr>
        <p:spPr>
          <a:xfrm>
            <a:off x="5153046" y="3688650"/>
            <a:ext cx="942947" cy="1184302"/>
          </a:xfrm>
          <a:prstGeom prst="can">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HIE(s)</a:t>
            </a:r>
          </a:p>
        </p:txBody>
      </p:sp>
      <p:cxnSp>
        <p:nvCxnSpPr>
          <p:cNvPr id="34" name="Connector: Elbow 33">
            <a:extLst>
              <a:ext uri="{FF2B5EF4-FFF2-40B4-BE49-F238E27FC236}">
                <a16:creationId xmlns:a16="http://schemas.microsoft.com/office/drawing/2014/main" id="{A22EC264-70F7-9AF1-82BB-1CECF8D4A83B}"/>
              </a:ext>
            </a:extLst>
          </p:cNvPr>
          <p:cNvCxnSpPr>
            <a:cxnSpLocks/>
            <a:stCxn id="22" idx="2"/>
            <a:endCxn id="37" idx="1"/>
          </p:cNvCxnSpPr>
          <p:nvPr/>
        </p:nvCxnSpPr>
        <p:spPr>
          <a:xfrm rot="16200000" flipH="1">
            <a:off x="2963177" y="2740279"/>
            <a:ext cx="1526111" cy="820446"/>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Predefined Process 36">
            <a:extLst>
              <a:ext uri="{FF2B5EF4-FFF2-40B4-BE49-F238E27FC236}">
                <a16:creationId xmlns:a16="http://schemas.microsoft.com/office/drawing/2014/main" id="{FE5DE8DC-59D4-9801-C8D2-CADF9A931A47}"/>
              </a:ext>
            </a:extLst>
          </p:cNvPr>
          <p:cNvSpPr/>
          <p:nvPr/>
        </p:nvSpPr>
        <p:spPr>
          <a:xfrm>
            <a:off x="4136455"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cxnSp>
        <p:nvCxnSpPr>
          <p:cNvPr id="42" name="Connector: Elbow 41">
            <a:extLst>
              <a:ext uri="{FF2B5EF4-FFF2-40B4-BE49-F238E27FC236}">
                <a16:creationId xmlns:a16="http://schemas.microsoft.com/office/drawing/2014/main" id="{A4CF030E-C75A-A24E-13A1-85955DC57429}"/>
              </a:ext>
            </a:extLst>
          </p:cNvPr>
          <p:cNvCxnSpPr>
            <a:cxnSpLocks/>
            <a:stCxn id="24" idx="3"/>
            <a:endCxn id="2149" idx="1"/>
          </p:cNvCxnSpPr>
          <p:nvPr/>
        </p:nvCxnSpPr>
        <p:spPr>
          <a:xfrm>
            <a:off x="9379345" y="2099221"/>
            <a:ext cx="1396898" cy="951194"/>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7D6BD5-2AF7-F9E3-80BA-D583EB1F4FBD}"/>
              </a:ext>
            </a:extLst>
          </p:cNvPr>
          <p:cNvSpPr txBox="1"/>
          <p:nvPr/>
        </p:nvSpPr>
        <p:spPr>
          <a:xfrm>
            <a:off x="4477826" y="2644010"/>
            <a:ext cx="2873992" cy="907941"/>
          </a:xfrm>
          <a:prstGeom prst="rect">
            <a:avLst/>
          </a:prstGeom>
          <a:noFill/>
        </p:spPr>
        <p:txBody>
          <a:bodyPr wrap="none" rtlCol="0">
            <a:spAutoFit/>
          </a:bodyPr>
          <a:lstStyle/>
          <a:p>
            <a:r>
              <a:rPr lang="en-US" sz="1400" dirty="0">
                <a:solidFill>
                  <a:srgbClr val="0070C0"/>
                </a:solidFill>
              </a:rPr>
              <a:t>Recipient system </a:t>
            </a:r>
            <a:r>
              <a:rPr lang="en-US" sz="1400" b="1" dirty="0">
                <a:solidFill>
                  <a:srgbClr val="0070C0"/>
                </a:solidFill>
              </a:rPr>
              <a:t>PULLs</a:t>
            </a:r>
            <a:r>
              <a:rPr lang="en-US" sz="1400" dirty="0">
                <a:solidFill>
                  <a:srgbClr val="0070C0"/>
                </a:solidFill>
              </a:rPr>
              <a:t> IPS from HIE:</a:t>
            </a:r>
          </a:p>
          <a:p>
            <a:pPr marL="285750" indent="-285750">
              <a:buFont typeface="Wingdings" panose="05000000000000000000" pitchFamily="2" charset="2"/>
              <a:buChar char="§"/>
            </a:pPr>
            <a:r>
              <a:rPr lang="en-US" sz="1300" dirty="0">
                <a:solidFill>
                  <a:srgbClr val="0070C0"/>
                </a:solidFill>
              </a:rPr>
              <a:t>XDS (Query/Retrieve)</a:t>
            </a:r>
          </a:p>
          <a:p>
            <a:pPr marL="285750" indent="-285750">
              <a:buFont typeface="Wingdings" panose="05000000000000000000" pitchFamily="2" charset="2"/>
              <a:buChar char="§"/>
            </a:pPr>
            <a:r>
              <a:rPr lang="en-US" sz="1300" dirty="0">
                <a:solidFill>
                  <a:srgbClr val="0070C0"/>
                </a:solidFill>
              </a:rPr>
              <a:t>MHD (Query/Retrieve)</a:t>
            </a:r>
          </a:p>
          <a:p>
            <a:pPr marL="285750" indent="-285750">
              <a:buFont typeface="Wingdings" panose="05000000000000000000" pitchFamily="2" charset="2"/>
              <a:buChar char="§"/>
            </a:pPr>
            <a:r>
              <a:rPr lang="en-US" sz="1300" dirty="0">
                <a:solidFill>
                  <a:srgbClr val="0070C0"/>
                </a:solidFill>
              </a:rPr>
              <a:t>XCA (Federated Query/Retrieve)</a:t>
            </a:r>
          </a:p>
        </p:txBody>
      </p:sp>
      <p:sp>
        <p:nvSpPr>
          <p:cNvPr id="58" name="Flowchart: Predefined Process 57">
            <a:extLst>
              <a:ext uri="{FF2B5EF4-FFF2-40B4-BE49-F238E27FC236}">
                <a16:creationId xmlns:a16="http://schemas.microsoft.com/office/drawing/2014/main" id="{FCC3314A-67F7-0D99-0D1B-05142DDC2463}"/>
              </a:ext>
            </a:extLst>
          </p:cNvPr>
          <p:cNvSpPr/>
          <p:nvPr/>
        </p:nvSpPr>
        <p:spPr>
          <a:xfrm>
            <a:off x="6150790"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sp>
        <p:nvSpPr>
          <p:cNvPr id="59" name="Flowchart: Predefined Process 58">
            <a:extLst>
              <a:ext uri="{FF2B5EF4-FFF2-40B4-BE49-F238E27FC236}">
                <a16:creationId xmlns:a16="http://schemas.microsoft.com/office/drawing/2014/main" id="{F7880EC8-725E-320E-9224-025AB1A33837}"/>
              </a:ext>
            </a:extLst>
          </p:cNvPr>
          <p:cNvSpPr/>
          <p:nvPr/>
        </p:nvSpPr>
        <p:spPr>
          <a:xfrm>
            <a:off x="8433282"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Consumer</a:t>
            </a:r>
          </a:p>
        </p:txBody>
      </p:sp>
      <p:cxnSp>
        <p:nvCxnSpPr>
          <p:cNvPr id="60" name="Straight Arrow Connector 59">
            <a:extLst>
              <a:ext uri="{FF2B5EF4-FFF2-40B4-BE49-F238E27FC236}">
                <a16:creationId xmlns:a16="http://schemas.microsoft.com/office/drawing/2014/main" id="{40BBA460-DD38-FF99-1CEC-531863923F09}"/>
              </a:ext>
            </a:extLst>
          </p:cNvPr>
          <p:cNvCxnSpPr>
            <a:cxnSpLocks/>
            <a:stCxn id="59" idx="1"/>
            <a:endCxn id="58" idx="3"/>
          </p:cNvCxnSpPr>
          <p:nvPr/>
        </p:nvCxnSpPr>
        <p:spPr>
          <a:xfrm flipH="1">
            <a:off x="7096853" y="3913558"/>
            <a:ext cx="1336429"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Connector: Elbow 2063">
            <a:extLst>
              <a:ext uri="{FF2B5EF4-FFF2-40B4-BE49-F238E27FC236}">
                <a16:creationId xmlns:a16="http://schemas.microsoft.com/office/drawing/2014/main" id="{0B9C4A34-EBBD-CB74-EFDB-3C31479A5186}"/>
              </a:ext>
            </a:extLst>
          </p:cNvPr>
          <p:cNvCxnSpPr>
            <a:cxnSpLocks/>
            <a:stCxn id="59" idx="3"/>
            <a:endCxn id="2149" idx="1"/>
          </p:cNvCxnSpPr>
          <p:nvPr/>
        </p:nvCxnSpPr>
        <p:spPr>
          <a:xfrm flipV="1">
            <a:off x="9379345" y="3050415"/>
            <a:ext cx="1396898" cy="863143"/>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5" name="Flowchart: Predefined Process 2094">
            <a:extLst>
              <a:ext uri="{FF2B5EF4-FFF2-40B4-BE49-F238E27FC236}">
                <a16:creationId xmlns:a16="http://schemas.microsoft.com/office/drawing/2014/main" id="{BC3860AD-9E62-9394-6F14-B1A92E2702E6}"/>
              </a:ext>
            </a:extLst>
          </p:cNvPr>
          <p:cNvSpPr/>
          <p:nvPr/>
        </p:nvSpPr>
        <p:spPr>
          <a:xfrm>
            <a:off x="6150790"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Responder</a:t>
            </a:r>
          </a:p>
        </p:txBody>
      </p:sp>
      <p:sp>
        <p:nvSpPr>
          <p:cNvPr id="2096" name="Flowchart: Predefined Process 2095">
            <a:extLst>
              <a:ext uri="{FF2B5EF4-FFF2-40B4-BE49-F238E27FC236}">
                <a16:creationId xmlns:a16="http://schemas.microsoft.com/office/drawing/2014/main" id="{8329098C-5F7C-41CC-C40E-849FE81B7A02}"/>
              </a:ext>
            </a:extLst>
          </p:cNvPr>
          <p:cNvSpPr/>
          <p:nvPr/>
        </p:nvSpPr>
        <p:spPr>
          <a:xfrm>
            <a:off x="4136454"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097" name="Connector: Elbow 2096">
            <a:extLst>
              <a:ext uri="{FF2B5EF4-FFF2-40B4-BE49-F238E27FC236}">
                <a16:creationId xmlns:a16="http://schemas.microsoft.com/office/drawing/2014/main" id="{8084C2A0-4B90-24D7-B710-6978D24F70C3}"/>
              </a:ext>
            </a:extLst>
          </p:cNvPr>
          <p:cNvCxnSpPr>
            <a:cxnSpLocks/>
            <a:stCxn id="22" idx="2"/>
            <a:endCxn id="2096" idx="1"/>
          </p:cNvCxnSpPr>
          <p:nvPr/>
        </p:nvCxnSpPr>
        <p:spPr>
          <a:xfrm rot="16200000" flipH="1">
            <a:off x="2627592" y="3075863"/>
            <a:ext cx="2197279" cy="82044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Connector: Elbow 2099">
            <a:extLst>
              <a:ext uri="{FF2B5EF4-FFF2-40B4-BE49-F238E27FC236}">
                <a16:creationId xmlns:a16="http://schemas.microsoft.com/office/drawing/2014/main" id="{21D1EC48-C8D9-297B-B67A-590BACA3155F}"/>
              </a:ext>
            </a:extLst>
          </p:cNvPr>
          <p:cNvCxnSpPr>
            <a:cxnSpLocks/>
            <a:stCxn id="59" idx="1"/>
            <a:endCxn id="2095" idx="3"/>
          </p:cNvCxnSpPr>
          <p:nvPr/>
        </p:nvCxnSpPr>
        <p:spPr>
          <a:xfrm rot="10800000" flipV="1">
            <a:off x="7096854" y="3913558"/>
            <a:ext cx="1336429" cy="671168"/>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12" name="Flowchart: Predefined Process 2111">
            <a:extLst>
              <a:ext uri="{FF2B5EF4-FFF2-40B4-BE49-F238E27FC236}">
                <a16:creationId xmlns:a16="http://schemas.microsoft.com/office/drawing/2014/main" id="{81B94A04-D72D-9BA5-F157-845F26F1E412}"/>
              </a:ext>
            </a:extLst>
          </p:cNvPr>
          <p:cNvSpPr/>
          <p:nvPr/>
        </p:nvSpPr>
        <p:spPr>
          <a:xfrm>
            <a:off x="6150790" y="4954290"/>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Initiating</a:t>
            </a:r>
          </a:p>
          <a:p>
            <a:pPr algn="ctr"/>
            <a:r>
              <a:rPr lang="en-CA" sz="900" b="1" dirty="0"/>
              <a:t>Gateway</a:t>
            </a:r>
          </a:p>
        </p:txBody>
      </p:sp>
      <p:cxnSp>
        <p:nvCxnSpPr>
          <p:cNvPr id="2114" name="Connector: Elbow 2113">
            <a:extLst>
              <a:ext uri="{FF2B5EF4-FFF2-40B4-BE49-F238E27FC236}">
                <a16:creationId xmlns:a16="http://schemas.microsoft.com/office/drawing/2014/main" id="{1781E8E5-12DE-0E9B-38C8-056C33AE0A7A}"/>
              </a:ext>
            </a:extLst>
          </p:cNvPr>
          <p:cNvCxnSpPr>
            <a:cxnSpLocks/>
            <a:stCxn id="59" idx="1"/>
            <a:endCxn id="2112" idx="3"/>
          </p:cNvCxnSpPr>
          <p:nvPr/>
        </p:nvCxnSpPr>
        <p:spPr>
          <a:xfrm rot="10800000" flipV="1">
            <a:off x="7096854" y="3913557"/>
            <a:ext cx="1336429" cy="1328959"/>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EC0ACFD4-29FD-BE2D-AF96-E418868E71EE}"/>
              </a:ext>
            </a:extLst>
          </p:cNvPr>
          <p:cNvCxnSpPr>
            <a:stCxn id="37" idx="2"/>
            <a:endCxn id="2096" idx="0"/>
          </p:cNvCxnSpPr>
          <p:nvPr/>
        </p:nvCxnSpPr>
        <p:spPr>
          <a:xfrm flipH="1">
            <a:off x="4609486" y="4201784"/>
            <a:ext cx="1"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E7BFCC9F-2D0D-6F83-1FA0-AB1DD18A0840}"/>
              </a:ext>
            </a:extLst>
          </p:cNvPr>
          <p:cNvCxnSpPr>
            <a:stCxn id="58" idx="2"/>
            <a:endCxn id="2095" idx="0"/>
          </p:cNvCxnSpPr>
          <p:nvPr/>
        </p:nvCxnSpPr>
        <p:spPr>
          <a:xfrm>
            <a:off x="6623822" y="4201784"/>
            <a:ext cx="0"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8" name="Connector: Elbow 2127">
            <a:extLst>
              <a:ext uri="{FF2B5EF4-FFF2-40B4-BE49-F238E27FC236}">
                <a16:creationId xmlns:a16="http://schemas.microsoft.com/office/drawing/2014/main" id="{797716F3-843B-8DBE-E219-7FE9544991EC}"/>
              </a:ext>
            </a:extLst>
          </p:cNvPr>
          <p:cNvCxnSpPr>
            <a:cxnSpLocks/>
            <a:stCxn id="2148" idx="3"/>
            <a:endCxn id="2127" idx="0"/>
          </p:cNvCxnSpPr>
          <p:nvPr/>
        </p:nvCxnSpPr>
        <p:spPr>
          <a:xfrm>
            <a:off x="1332061" y="3050415"/>
            <a:ext cx="1045665" cy="25089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5" name="Flowchart: Predefined Process 2134">
            <a:extLst>
              <a:ext uri="{FF2B5EF4-FFF2-40B4-BE49-F238E27FC236}">
                <a16:creationId xmlns:a16="http://schemas.microsoft.com/office/drawing/2014/main" id="{F8FD879A-7FD1-6F65-E22D-7CDBBAC5CC99}"/>
              </a:ext>
            </a:extLst>
          </p:cNvPr>
          <p:cNvSpPr/>
          <p:nvPr/>
        </p:nvSpPr>
        <p:spPr>
          <a:xfrm>
            <a:off x="2842976" y="555933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On-demand Document</a:t>
            </a:r>
          </a:p>
          <a:p>
            <a:pPr algn="ctr"/>
            <a:r>
              <a:rPr lang="en-CA" sz="800" b="1" dirty="0"/>
              <a:t>Source</a:t>
            </a:r>
          </a:p>
        </p:txBody>
      </p:sp>
      <p:cxnSp>
        <p:nvCxnSpPr>
          <p:cNvPr id="2138" name="Connector: Elbow 2137">
            <a:extLst>
              <a:ext uri="{FF2B5EF4-FFF2-40B4-BE49-F238E27FC236}">
                <a16:creationId xmlns:a16="http://schemas.microsoft.com/office/drawing/2014/main" id="{08425D22-AB72-F29B-0C2E-36B3172716B8}"/>
              </a:ext>
            </a:extLst>
          </p:cNvPr>
          <p:cNvCxnSpPr>
            <a:cxnSpLocks/>
            <a:stCxn id="59" idx="2"/>
            <a:endCxn id="2135" idx="3"/>
          </p:cNvCxnSpPr>
          <p:nvPr/>
        </p:nvCxnSpPr>
        <p:spPr>
          <a:xfrm rot="5400000">
            <a:off x="5524789" y="2466035"/>
            <a:ext cx="1645777" cy="511727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7" name="Flowchart: Document 2126">
            <a:extLst>
              <a:ext uri="{FF2B5EF4-FFF2-40B4-BE49-F238E27FC236}">
                <a16:creationId xmlns:a16="http://schemas.microsoft.com/office/drawing/2014/main" id="{5BAF5CB8-053C-9A64-7171-05DE8E1AE2BE}"/>
              </a:ext>
            </a:extLst>
          </p:cNvPr>
          <p:cNvSpPr/>
          <p:nvPr/>
        </p:nvSpPr>
        <p:spPr>
          <a:xfrm>
            <a:off x="1985002" y="5559334"/>
            <a:ext cx="785447"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On-demand IPS</a:t>
            </a:r>
          </a:p>
          <a:p>
            <a:pPr algn="ctr"/>
            <a:r>
              <a:rPr lang="en-CA" sz="900" b="1" dirty="0">
                <a:solidFill>
                  <a:schemeClr val="accent1"/>
                </a:solidFill>
              </a:rPr>
              <a:t>Document</a:t>
            </a:r>
          </a:p>
        </p:txBody>
      </p:sp>
      <p:sp>
        <p:nvSpPr>
          <p:cNvPr id="2147" name="TextBox 2146">
            <a:extLst>
              <a:ext uri="{FF2B5EF4-FFF2-40B4-BE49-F238E27FC236}">
                <a16:creationId xmlns:a16="http://schemas.microsoft.com/office/drawing/2014/main" id="{598F452E-8B12-A470-FC4C-9CA1F779D8AE}"/>
              </a:ext>
            </a:extLst>
          </p:cNvPr>
          <p:cNvSpPr txBox="1"/>
          <p:nvPr/>
        </p:nvSpPr>
        <p:spPr>
          <a:xfrm>
            <a:off x="4477825" y="5896283"/>
            <a:ext cx="4871199" cy="492443"/>
          </a:xfrm>
          <a:prstGeom prst="rect">
            <a:avLst/>
          </a:prstGeom>
          <a:noFill/>
        </p:spPr>
        <p:txBody>
          <a:bodyPr wrap="square" rtlCol="0">
            <a:spAutoFit/>
          </a:bodyPr>
          <a:lstStyle/>
          <a:p>
            <a:r>
              <a:rPr lang="en-US" sz="1300" dirty="0">
                <a:solidFill>
                  <a:srgbClr val="0070C0"/>
                </a:solidFill>
              </a:rPr>
              <a:t>Recipient system </a:t>
            </a:r>
            <a:r>
              <a:rPr lang="en-US" sz="1300" b="1" dirty="0">
                <a:solidFill>
                  <a:srgbClr val="0070C0"/>
                </a:solidFill>
              </a:rPr>
              <a:t>PULLs</a:t>
            </a:r>
            <a:r>
              <a:rPr lang="en-US" sz="1300" dirty="0">
                <a:solidFill>
                  <a:srgbClr val="0070C0"/>
                </a:solidFill>
              </a:rPr>
              <a:t> On-Demand IPS from HIE (as Source System)</a:t>
            </a:r>
          </a:p>
          <a:p>
            <a:r>
              <a:rPr lang="en-US" sz="1300" dirty="0">
                <a:solidFill>
                  <a:srgbClr val="0070C0"/>
                </a:solidFill>
              </a:rPr>
              <a:t>which plays the role of a Content Creator.</a:t>
            </a:r>
          </a:p>
        </p:txBody>
      </p:sp>
      <p:sp>
        <p:nvSpPr>
          <p:cNvPr id="2148" name="Flowchart: Predefined Process 2147">
            <a:extLst>
              <a:ext uri="{FF2B5EF4-FFF2-40B4-BE49-F238E27FC236}">
                <a16:creationId xmlns:a16="http://schemas.microsoft.com/office/drawing/2014/main" id="{E9038DA2-A70B-807A-0981-D0F96E48B5F5}"/>
              </a:ext>
            </a:extLst>
          </p:cNvPr>
          <p:cNvSpPr/>
          <p:nvPr/>
        </p:nvSpPr>
        <p:spPr>
          <a:xfrm>
            <a:off x="385998"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Creator</a:t>
            </a:r>
          </a:p>
        </p:txBody>
      </p:sp>
      <p:sp>
        <p:nvSpPr>
          <p:cNvPr id="2149" name="Flowchart: Predefined Process 2148">
            <a:extLst>
              <a:ext uri="{FF2B5EF4-FFF2-40B4-BE49-F238E27FC236}">
                <a16:creationId xmlns:a16="http://schemas.microsoft.com/office/drawing/2014/main" id="{C85A8891-2693-0204-9966-3A032B4F7D58}"/>
              </a:ext>
            </a:extLst>
          </p:cNvPr>
          <p:cNvSpPr/>
          <p:nvPr/>
        </p:nvSpPr>
        <p:spPr>
          <a:xfrm>
            <a:off x="10776243"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Consumer</a:t>
            </a:r>
          </a:p>
        </p:txBody>
      </p:sp>
      <p:cxnSp>
        <p:nvCxnSpPr>
          <p:cNvPr id="2152" name="Connector: Elbow 2151">
            <a:extLst>
              <a:ext uri="{FF2B5EF4-FFF2-40B4-BE49-F238E27FC236}">
                <a16:creationId xmlns:a16="http://schemas.microsoft.com/office/drawing/2014/main" id="{170CF465-F2D3-65F5-387C-ED806323CF43}"/>
              </a:ext>
            </a:extLst>
          </p:cNvPr>
          <p:cNvCxnSpPr>
            <a:cxnSpLocks/>
            <a:stCxn id="2148" idx="3"/>
            <a:endCxn id="3" idx="2"/>
          </p:cNvCxnSpPr>
          <p:nvPr/>
        </p:nvCxnSpPr>
        <p:spPr>
          <a:xfrm flipV="1">
            <a:off x="1332061" y="2447196"/>
            <a:ext cx="1045664" cy="6032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7" name="TextBox 2156">
            <a:extLst>
              <a:ext uri="{FF2B5EF4-FFF2-40B4-BE49-F238E27FC236}">
                <a16:creationId xmlns:a16="http://schemas.microsoft.com/office/drawing/2014/main" id="{8CAB90CC-FF82-B34F-9A17-89E8FD4F5B71}"/>
              </a:ext>
            </a:extLst>
          </p:cNvPr>
          <p:cNvSpPr txBox="1"/>
          <p:nvPr/>
        </p:nvSpPr>
        <p:spPr>
          <a:xfrm>
            <a:off x="360002" y="206362"/>
            <a:ext cx="1048621" cy="707886"/>
          </a:xfrm>
          <a:prstGeom prst="rect">
            <a:avLst/>
          </a:prstGeom>
          <a:noFill/>
        </p:spPr>
        <p:txBody>
          <a:bodyPr wrap="none" rtlCol="0">
            <a:spAutoFit/>
          </a:bodyPr>
          <a:lstStyle/>
          <a:p>
            <a:pPr algn="ctr"/>
            <a:r>
              <a:rPr lang="en-US" sz="2000" b="1" dirty="0"/>
              <a:t>Source</a:t>
            </a:r>
          </a:p>
          <a:p>
            <a:pPr algn="ctr"/>
            <a:r>
              <a:rPr lang="en-US" sz="2000" b="1" dirty="0"/>
              <a:t>Systems</a:t>
            </a:r>
          </a:p>
        </p:txBody>
      </p:sp>
      <p:sp>
        <p:nvSpPr>
          <p:cNvPr id="2158" name="TextBox 2157">
            <a:extLst>
              <a:ext uri="{FF2B5EF4-FFF2-40B4-BE49-F238E27FC236}">
                <a16:creationId xmlns:a16="http://schemas.microsoft.com/office/drawing/2014/main" id="{E70C180B-3B3C-DD58-D867-AE2C928D84D9}"/>
              </a:ext>
            </a:extLst>
          </p:cNvPr>
          <p:cNvSpPr txBox="1"/>
          <p:nvPr/>
        </p:nvSpPr>
        <p:spPr>
          <a:xfrm>
            <a:off x="10659882" y="206362"/>
            <a:ext cx="1178784" cy="707886"/>
          </a:xfrm>
          <a:prstGeom prst="rect">
            <a:avLst/>
          </a:prstGeom>
          <a:noFill/>
        </p:spPr>
        <p:txBody>
          <a:bodyPr wrap="none" rtlCol="0">
            <a:spAutoFit/>
          </a:bodyPr>
          <a:lstStyle/>
          <a:p>
            <a:pPr algn="ctr"/>
            <a:r>
              <a:rPr lang="en-US" sz="2000" b="1" dirty="0"/>
              <a:t>Recipient</a:t>
            </a:r>
          </a:p>
          <a:p>
            <a:pPr algn="ctr"/>
            <a:r>
              <a:rPr lang="en-US" sz="2000" b="1" dirty="0"/>
              <a:t>Systems</a:t>
            </a:r>
          </a:p>
        </p:txBody>
      </p:sp>
      <p:sp>
        <p:nvSpPr>
          <p:cNvPr id="2164" name="Cylinder 2163">
            <a:extLst>
              <a:ext uri="{FF2B5EF4-FFF2-40B4-BE49-F238E27FC236}">
                <a16:creationId xmlns:a16="http://schemas.microsoft.com/office/drawing/2014/main" id="{82D2D128-723F-DAAF-D045-61726F63F63F}"/>
              </a:ext>
            </a:extLst>
          </p:cNvPr>
          <p:cNvSpPr/>
          <p:nvPr/>
        </p:nvSpPr>
        <p:spPr>
          <a:xfrm>
            <a:off x="387556" y="3417184"/>
            <a:ext cx="942947" cy="1184302"/>
          </a:xfrm>
          <a:prstGeom prst="can">
            <a:avLst/>
          </a:prstGeom>
          <a:solidFill>
            <a:schemeClr val="bg1"/>
          </a:solid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 as Source</a:t>
            </a:r>
          </a:p>
          <a:p>
            <a:pPr algn="ctr"/>
            <a:r>
              <a:rPr lang="en-CA" b="1" dirty="0">
                <a:solidFill>
                  <a:srgbClr val="0070C0"/>
                </a:solidFill>
              </a:rPr>
              <a:t>System</a:t>
            </a:r>
          </a:p>
        </p:txBody>
      </p:sp>
      <p:sp>
        <p:nvSpPr>
          <p:cNvPr id="2169" name="Cylinder 2168">
            <a:extLst>
              <a:ext uri="{FF2B5EF4-FFF2-40B4-BE49-F238E27FC236}">
                <a16:creationId xmlns:a16="http://schemas.microsoft.com/office/drawing/2014/main" id="{C4994407-ACF7-BA49-C46C-BF792E458AA5}"/>
              </a:ext>
            </a:extLst>
          </p:cNvPr>
          <p:cNvSpPr/>
          <p:nvPr/>
        </p:nvSpPr>
        <p:spPr>
          <a:xfrm>
            <a:off x="10853889" y="3386192"/>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PHR</a:t>
            </a:r>
          </a:p>
          <a:p>
            <a:pPr algn="ctr"/>
            <a:r>
              <a:rPr lang="en-CA" sz="1100" b="1" dirty="0"/>
              <a:t>System</a:t>
            </a:r>
          </a:p>
        </p:txBody>
      </p:sp>
      <p:cxnSp>
        <p:nvCxnSpPr>
          <p:cNvPr id="2176" name="Connector: Elbow 2175">
            <a:extLst>
              <a:ext uri="{FF2B5EF4-FFF2-40B4-BE49-F238E27FC236}">
                <a16:creationId xmlns:a16="http://schemas.microsoft.com/office/drawing/2014/main" id="{DA235156-51B7-5641-D13C-EA6F52B80941}"/>
              </a:ext>
            </a:extLst>
          </p:cNvPr>
          <p:cNvCxnSpPr>
            <a:cxnSpLocks/>
            <a:stCxn id="2135" idx="2"/>
            <a:endCxn id="2164" idx="3"/>
          </p:cNvCxnSpPr>
          <p:nvPr/>
        </p:nvCxnSpPr>
        <p:spPr>
          <a:xfrm rot="5400000" flipH="1">
            <a:off x="1320368" y="4140148"/>
            <a:ext cx="1534301" cy="2456978"/>
          </a:xfrm>
          <a:prstGeom prst="bentConnector3">
            <a:avLst>
              <a:gd name="adj1" fmla="val -21883"/>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0" name="Oval 2179">
            <a:extLst>
              <a:ext uri="{FF2B5EF4-FFF2-40B4-BE49-F238E27FC236}">
                <a16:creationId xmlns:a16="http://schemas.microsoft.com/office/drawing/2014/main" id="{C9DEA48A-9C68-BBC2-C3EC-E34409060EC2}"/>
              </a:ext>
            </a:extLst>
          </p:cNvPr>
          <p:cNvSpPr/>
          <p:nvPr/>
        </p:nvSpPr>
        <p:spPr>
          <a:xfrm>
            <a:off x="4112839" y="1149069"/>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1</a:t>
            </a:r>
          </a:p>
        </p:txBody>
      </p:sp>
      <p:sp>
        <p:nvSpPr>
          <p:cNvPr id="2181" name="Oval 2180">
            <a:extLst>
              <a:ext uri="{FF2B5EF4-FFF2-40B4-BE49-F238E27FC236}">
                <a16:creationId xmlns:a16="http://schemas.microsoft.com/office/drawing/2014/main" id="{00288B84-5C0A-6633-7C6B-266836DB6CEA}"/>
              </a:ext>
            </a:extLst>
          </p:cNvPr>
          <p:cNvSpPr/>
          <p:nvPr/>
        </p:nvSpPr>
        <p:spPr>
          <a:xfrm>
            <a:off x="4112839" y="2635147"/>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2</a:t>
            </a:r>
          </a:p>
        </p:txBody>
      </p:sp>
      <p:sp>
        <p:nvSpPr>
          <p:cNvPr id="2182" name="Oval 2181">
            <a:extLst>
              <a:ext uri="{FF2B5EF4-FFF2-40B4-BE49-F238E27FC236}">
                <a16:creationId xmlns:a16="http://schemas.microsoft.com/office/drawing/2014/main" id="{EE19E967-FD87-C10C-1D93-5877586411F8}"/>
              </a:ext>
            </a:extLst>
          </p:cNvPr>
          <p:cNvSpPr/>
          <p:nvPr/>
        </p:nvSpPr>
        <p:spPr>
          <a:xfrm>
            <a:off x="4112839" y="5940534"/>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3</a:t>
            </a:r>
          </a:p>
        </p:txBody>
      </p:sp>
      <p:pic>
        <p:nvPicPr>
          <p:cNvPr id="27" name="Audio 26">
            <a:hlinkClick r:id="" action="ppaction://media"/>
            <a:extLst>
              <a:ext uri="{FF2B5EF4-FFF2-40B4-BE49-F238E27FC236}">
                <a16:creationId xmlns:a16="http://schemas.microsoft.com/office/drawing/2014/main" id="{4711469E-56A2-96DF-A479-C9E82D77CB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28" name="Audio 27">
            <a:hlinkClick r:id="" action="ppaction://media"/>
            <a:extLst>
              <a:ext uri="{FF2B5EF4-FFF2-40B4-BE49-F238E27FC236}">
                <a16:creationId xmlns:a16="http://schemas.microsoft.com/office/drawing/2014/main" id="{1B71F048-0078-5247-A2D3-92B8B0AC1C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3538761"/>
      </p:ext>
    </p:extLst>
  </p:cSld>
  <p:clrMapOvr>
    <a:masterClrMapping/>
  </p:clrMapOvr>
  <mc:AlternateContent xmlns:mc="http://schemas.openxmlformats.org/markup-compatibility/2006">
    <mc:Choice xmlns:p14="http://schemas.microsoft.com/office/powerpoint/2010/main" Requires="p14">
      <p:transition spd="slow" p14:dur="2000" advTm="44842"/>
    </mc:Choice>
    <mc:Fallback>
      <p:transition spd="slow" advTm="44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
                </p:tgtEl>
              </p:cMediaNode>
            </p:audio>
            <p:audio isNarration="1">
              <p:cMediaNode vol="80000" showWhenStopped="0">
                <p:cTn id="11"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2B9-0E67-6B8F-18F9-F2AF626F0043}"/>
              </a:ext>
            </a:extLst>
          </p:cNvPr>
          <p:cNvSpPr>
            <a:spLocks noGrp="1"/>
          </p:cNvSpPr>
          <p:nvPr>
            <p:ph type="title"/>
          </p:nvPr>
        </p:nvSpPr>
        <p:spPr/>
        <p:txBody>
          <a:bodyPr/>
          <a:lstStyle/>
          <a:p>
            <a:r>
              <a:rPr lang="en-US" dirty="0"/>
              <a:t>Detailed Requirements in sIPS</a:t>
            </a:r>
          </a:p>
        </p:txBody>
      </p:sp>
      <p:sp>
        <p:nvSpPr>
          <p:cNvPr id="3" name="Content Placeholder 2">
            <a:extLst>
              <a:ext uri="{FF2B5EF4-FFF2-40B4-BE49-F238E27FC236}">
                <a16:creationId xmlns:a16="http://schemas.microsoft.com/office/drawing/2014/main" id="{AB309BE0-79E9-C05F-BC96-E242D3ECBCB9}"/>
              </a:ext>
            </a:extLst>
          </p:cNvPr>
          <p:cNvSpPr>
            <a:spLocks noGrp="1"/>
          </p:cNvSpPr>
          <p:nvPr>
            <p:ph idx="1"/>
          </p:nvPr>
        </p:nvSpPr>
        <p:spPr/>
        <p:txBody>
          <a:bodyPr>
            <a:normAutofit fontScale="92500" lnSpcReduction="10000"/>
          </a:bodyPr>
          <a:lstStyle/>
          <a:p>
            <a:r>
              <a:rPr lang="en-US" dirty="0"/>
              <a:t>Content Creators must make IPS document conformant to HL7 FHIR IPS Implementation Guide</a:t>
            </a:r>
          </a:p>
          <a:p>
            <a:r>
              <a:rPr lang="en-US" dirty="0"/>
              <a:t>Defined </a:t>
            </a:r>
            <a:r>
              <a:rPr lang="en-US" dirty="0" err="1"/>
              <a:t>FormatCode</a:t>
            </a:r>
            <a:r>
              <a:rPr lang="en-US" dirty="0"/>
              <a:t> that identifies that the document is conformant to HL7 IPS encoding specification.</a:t>
            </a:r>
          </a:p>
          <a:p>
            <a:r>
              <a:rPr lang="en-US" dirty="0"/>
              <a:t>Content Creators and Content Consumers must be grouped with one of the IHE Document Sharing Transports (XDS, XCA, XDR, XDM, MHD, MHDS, etc)</a:t>
            </a:r>
          </a:p>
          <a:p>
            <a:pPr lvl="1"/>
            <a:r>
              <a:rPr lang="en-US" dirty="0"/>
              <a:t>IHE Integration Statement must be published</a:t>
            </a:r>
          </a:p>
          <a:p>
            <a:r>
              <a:rPr lang="en-US" dirty="0"/>
              <a:t>Content Consumers must have some use of the content (view, import, etc)</a:t>
            </a:r>
          </a:p>
        </p:txBody>
      </p:sp>
      <p:pic>
        <p:nvPicPr>
          <p:cNvPr id="6" name="Audio 5">
            <a:hlinkClick r:id="" action="ppaction://media"/>
            <a:extLst>
              <a:ext uri="{FF2B5EF4-FFF2-40B4-BE49-F238E27FC236}">
                <a16:creationId xmlns:a16="http://schemas.microsoft.com/office/drawing/2014/main" id="{ACC5FE2A-1035-ED49-0146-1BE988AE93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A8A953FB-996A-2619-7995-BE9EE084A7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2390994"/>
      </p:ext>
    </p:extLst>
  </p:cSld>
  <p:clrMapOvr>
    <a:masterClrMapping/>
  </p:clrMapOvr>
  <mc:AlternateContent xmlns:mc="http://schemas.openxmlformats.org/markup-compatibility/2006" xmlns:p14="http://schemas.microsoft.com/office/powerpoint/2010/main">
    <mc:Choice Requires="p14">
      <p:transition spd="slow" p14:dur="2000" advTm="94642"/>
    </mc:Choice>
    <mc:Fallback xmlns="">
      <p:transition spd="slow" advTm="94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3CF1-6C20-3352-0542-E9B309191DCA}"/>
              </a:ext>
            </a:extLst>
          </p:cNvPr>
          <p:cNvSpPr>
            <a:spLocks noGrp="1"/>
          </p:cNvSpPr>
          <p:nvPr>
            <p:ph type="title"/>
          </p:nvPr>
        </p:nvSpPr>
        <p:spPr/>
        <p:txBody>
          <a:bodyPr/>
          <a:lstStyle/>
          <a:p>
            <a:r>
              <a:rPr lang="en-US" dirty="0"/>
              <a:t>IHE Connectathon</a:t>
            </a:r>
          </a:p>
        </p:txBody>
      </p:sp>
      <p:sp>
        <p:nvSpPr>
          <p:cNvPr id="3" name="Content Placeholder 2">
            <a:extLst>
              <a:ext uri="{FF2B5EF4-FFF2-40B4-BE49-F238E27FC236}">
                <a16:creationId xmlns:a16="http://schemas.microsoft.com/office/drawing/2014/main" id="{E604DBD3-44F4-E972-86B1-D93238C353AB}"/>
              </a:ext>
            </a:extLst>
          </p:cNvPr>
          <p:cNvSpPr>
            <a:spLocks noGrp="1"/>
          </p:cNvSpPr>
          <p:nvPr>
            <p:ph idx="1"/>
          </p:nvPr>
        </p:nvSpPr>
        <p:spPr/>
        <p:txBody>
          <a:bodyPr>
            <a:noAutofit/>
          </a:bodyPr>
          <a:lstStyle/>
          <a:p>
            <a:pPr marL="0" indent="0">
              <a:buNone/>
            </a:pPr>
            <a:r>
              <a:rPr lang="en-US" sz="2400" dirty="0"/>
              <a:t>1. Testing to the IPS data model specification by ISO, and to the FHIR Implementation Guide supplied by HL7, using the HL7/</a:t>
            </a:r>
            <a:r>
              <a:rPr lang="en-US" sz="2400" dirty="0" err="1"/>
              <a:t>Mitre</a:t>
            </a:r>
            <a:r>
              <a:rPr lang="en-US" sz="2400" dirty="0"/>
              <a:t> validation tooling</a:t>
            </a:r>
          </a:p>
          <a:p>
            <a:pPr marL="0" indent="0">
              <a:buNone/>
            </a:pPr>
            <a:r>
              <a:rPr lang="en-US" sz="2400" dirty="0"/>
              <a:t>2. Testing Document Sharing, using IHE Gazelle/NIST testing tools</a:t>
            </a:r>
          </a:p>
          <a:p>
            <a:pPr marL="0" indent="0">
              <a:buNone/>
            </a:pPr>
            <a:r>
              <a:rPr lang="en-US" sz="2400" dirty="0"/>
              <a:t>3. Testing that the IPS can be queried, retrieved, published, and/or pushed</a:t>
            </a:r>
          </a:p>
          <a:p>
            <a:pPr marL="0" indent="0">
              <a:buNone/>
            </a:pPr>
            <a:endParaRPr lang="en-US" sz="2400" dirty="0"/>
          </a:p>
          <a:p>
            <a:pPr marL="0" indent="0">
              <a:buNone/>
            </a:pPr>
            <a:r>
              <a:rPr lang="en-US" sz="2400" dirty="0"/>
              <a:t>4. Higher Level Use-cases:  Transfer of Care, EMS support and transport, Maternal Health, Care Plans</a:t>
            </a:r>
          </a:p>
          <a:p>
            <a:pPr marL="0" indent="0">
              <a:buNone/>
            </a:pPr>
            <a:endParaRPr lang="en-US" sz="2400" dirty="0"/>
          </a:p>
          <a:p>
            <a:pPr marL="0" indent="0">
              <a:buNone/>
            </a:pPr>
            <a:r>
              <a:rPr lang="en-US" sz="2400" dirty="0"/>
              <a:t>5. Regional Specializations – Canada, USA, Netherlands, Switzerland, Italy, etc…</a:t>
            </a:r>
          </a:p>
        </p:txBody>
      </p:sp>
      <p:pic>
        <p:nvPicPr>
          <p:cNvPr id="6" name="Audio 5">
            <a:hlinkClick r:id="" action="ppaction://media"/>
            <a:extLst>
              <a:ext uri="{FF2B5EF4-FFF2-40B4-BE49-F238E27FC236}">
                <a16:creationId xmlns:a16="http://schemas.microsoft.com/office/drawing/2014/main" id="{CB8EAE59-BEAC-065A-E0D0-545D62629A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8ACFEE6E-F356-87D6-E57F-610D3E7C6C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7872893"/>
      </p:ext>
    </p:extLst>
  </p:cSld>
  <p:clrMapOvr>
    <a:masterClrMapping/>
  </p:clrMapOvr>
  <mc:AlternateContent xmlns:mc="http://schemas.openxmlformats.org/markup-compatibility/2006" xmlns:p14="http://schemas.microsoft.com/office/powerpoint/2010/main">
    <mc:Choice Requires="p14">
      <p:transition spd="slow" p14:dur="2000" advTm="106982"/>
    </mc:Choice>
    <mc:Fallback xmlns="">
      <p:transition spd="slow" advTm="10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975-8519-7FF7-5D7F-E89B6A94F0C9}"/>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370EA7F-71AB-0801-9ECC-CE76D6F8C477}"/>
              </a:ext>
            </a:extLst>
          </p:cNvPr>
          <p:cNvSpPr>
            <a:spLocks noGrp="1"/>
          </p:cNvSpPr>
          <p:nvPr>
            <p:ph type="body" idx="1"/>
          </p:nvPr>
        </p:nvSpPr>
        <p:spPr/>
        <p:txBody>
          <a:bodyPr/>
          <a:lstStyle/>
          <a:p>
            <a:r>
              <a:rPr lang="en-US" dirty="0">
                <a:hlinkClick r:id="rId4"/>
              </a:rPr>
              <a:t>JohnMoehrke@gmail.com</a:t>
            </a:r>
            <a:r>
              <a:rPr lang="en-US" dirty="0"/>
              <a:t> </a:t>
            </a:r>
          </a:p>
        </p:txBody>
      </p:sp>
      <p:sp>
        <p:nvSpPr>
          <p:cNvPr id="16" name="Text Placeholder 2">
            <a:extLst>
              <a:ext uri="{FF2B5EF4-FFF2-40B4-BE49-F238E27FC236}">
                <a16:creationId xmlns:a16="http://schemas.microsoft.com/office/drawing/2014/main" id="{95D72586-A6C8-AB8D-5FB6-EF9541021BD5}"/>
              </a:ext>
            </a:extLst>
          </p:cNvPr>
          <p:cNvSpPr txBox="1">
            <a:spLocks/>
          </p:cNvSpPr>
          <p:nvPr/>
        </p:nvSpPr>
        <p:spPr>
          <a:xfrm>
            <a:off x="963084" y="1371600"/>
            <a:ext cx="10363200" cy="1841221"/>
          </a:xfrm>
          <a:prstGeom prst="rect">
            <a:avLst/>
          </a:prstGeom>
        </p:spPr>
        <p:txBody>
          <a:bodyPr vert="horz" lIns="91440" tIns="45720" rIns="91440" bIns="45720" rtlCol="0" anchor="b">
            <a:normAutofit fontScale="62500" lnSpcReduction="20000"/>
          </a:bodyPr>
          <a:lstStyle>
            <a:lvl1pPr marL="0" indent="0" algn="l" defTabSz="457200" rtl="0" eaLnBrk="1" latinLnBrk="0" hangingPunct="1">
              <a:spcBef>
                <a:spcPct val="20000"/>
              </a:spcBef>
              <a:buFont typeface="Arial"/>
              <a:buNone/>
              <a:defRPr sz="2000" kern="1200">
                <a:solidFill>
                  <a:schemeClr val="tx1">
                    <a:tint val="75000"/>
                  </a:schemeClr>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sz="4400" dirty="0">
                <a:hlinkClick r:id="rId5"/>
              </a:rPr>
              <a:t>https://profiles.ihe.net/ITI/sIPS</a:t>
            </a:r>
            <a:r>
              <a:rPr lang="en-US" sz="4400" dirty="0"/>
              <a:t> </a:t>
            </a:r>
          </a:p>
          <a:p>
            <a:pPr algn="ctr"/>
            <a:endParaRPr lang="en-US" sz="4400" dirty="0"/>
          </a:p>
          <a:p>
            <a:pPr algn="ctr"/>
            <a:r>
              <a:rPr lang="en-US" sz="4400" dirty="0">
                <a:hlinkClick r:id="rId6"/>
              </a:rPr>
              <a:t>https://international-patient-summary.net</a:t>
            </a:r>
            <a:r>
              <a:rPr lang="en-US" sz="4400" dirty="0"/>
              <a:t> </a:t>
            </a:r>
          </a:p>
          <a:p>
            <a:pPr algn="ctr"/>
            <a:r>
              <a:rPr lang="en-US" sz="4400" dirty="0">
                <a:hlinkClick r:id="rId7"/>
              </a:rPr>
              <a:t>https://profiles.ihe.net/ITI/HIE-Whitepaper/index.html</a:t>
            </a:r>
            <a:r>
              <a:rPr lang="en-US" sz="4400" dirty="0"/>
              <a:t> </a:t>
            </a:r>
          </a:p>
        </p:txBody>
      </p:sp>
      <p:pic>
        <p:nvPicPr>
          <p:cNvPr id="14" name="Audio 13">
            <a:hlinkClick r:id="" action="ppaction://media"/>
            <a:extLst>
              <a:ext uri="{FF2B5EF4-FFF2-40B4-BE49-F238E27FC236}">
                <a16:creationId xmlns:a16="http://schemas.microsoft.com/office/drawing/2014/main" id="{28D25F45-AC30-6E66-6E68-2525660578D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pic>
        <p:nvPicPr>
          <p:cNvPr id="15" name="Audio 14">
            <a:hlinkClick r:id="" action="ppaction://media"/>
            <a:extLst>
              <a:ext uri="{FF2B5EF4-FFF2-40B4-BE49-F238E27FC236}">
                <a16:creationId xmlns:a16="http://schemas.microsoft.com/office/drawing/2014/main" id="{E8180ACA-7B8A-DB46-1567-D26872967C7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7170158"/>
      </p:ext>
    </p:extLst>
  </p:cSld>
  <p:clrMapOvr>
    <a:masterClrMapping/>
  </p:clrMapOvr>
  <mc:AlternateContent xmlns:mc="http://schemas.openxmlformats.org/markup-compatibility/2006" xmlns:p14="http://schemas.microsoft.com/office/powerpoint/2010/main">
    <mc:Choice Requires="p14">
      <p:transition spd="slow" p14:dur="2000" advTm="27885"/>
    </mc:Choice>
    <mc:Fallback xmlns="">
      <p:transition spd="slow" advTm="27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B8CE2EE1-FC3F-1949-A95D-57D5FDC58A5E}" vid="{FDD11382-E46A-7D46-B1B1-FB519AE67E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954</Words>
  <Application>Microsoft Office PowerPoint</Application>
  <PresentationFormat>Widescreen</PresentationFormat>
  <Paragraphs>139</Paragraphs>
  <Slides>7</Slides>
  <Notes>5</Notes>
  <HiddenSlides>0</HiddenSlides>
  <MMClips>13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Georgia</vt:lpstr>
      <vt:lpstr>Verdana</vt:lpstr>
      <vt:lpstr>Wingdings</vt:lpstr>
      <vt:lpstr>IHE_ITI_BALP</vt:lpstr>
      <vt:lpstr>1_Office Theme</vt:lpstr>
      <vt:lpstr>Sharing of IPS (sIPS) https://profiles.ihe.net/ITI/sIPS </vt:lpstr>
      <vt:lpstr>What is the IPS?</vt:lpstr>
      <vt:lpstr>IHE Document Sharing </vt:lpstr>
      <vt:lpstr>PowerPoint Presentation</vt:lpstr>
      <vt:lpstr>Detailed Requirements in sIPS</vt:lpstr>
      <vt:lpstr>IHE Connectathon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Consent on FHIR</dc:title>
  <dc:creator>John Moehrke</dc:creator>
  <cp:lastModifiedBy>John Moehrke</cp:lastModifiedBy>
  <cp:revision>28</cp:revision>
  <dcterms:created xsi:type="dcterms:W3CDTF">2023-07-31T20:03:28Z</dcterms:created>
  <dcterms:modified xsi:type="dcterms:W3CDTF">2023-11-17T20:33:44Z</dcterms:modified>
</cp:coreProperties>
</file>